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27" r:id="rId14"/>
  </p:sldIdLst>
  <p:sldSz cx="12192000" cy="6858000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FFA"/>
    <a:srgbClr val="FAFAFA"/>
    <a:srgbClr val="E9F9FA"/>
    <a:srgbClr val="4EC5CF"/>
    <a:srgbClr val="FFFFFF"/>
    <a:srgbClr val="13B8C5"/>
    <a:srgbClr val="9BC761"/>
    <a:srgbClr val="6DC4E5"/>
    <a:srgbClr val="F4E95E"/>
    <a:srgbClr val="606D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0994" autoAdjust="0"/>
  </p:normalViewPr>
  <p:slideViewPr>
    <p:cSldViewPr snapToGrid="0">
      <p:cViewPr varScale="1">
        <p:scale>
          <a:sx n="100" d="100"/>
          <a:sy n="100" d="100"/>
        </p:scale>
        <p:origin x="83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7B5D2-C283-4FBA-B9D5-52C56D223E59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062F2-B21A-499F-A012-C23D4F29A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276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62F2-B21A-499F-A012-C23D4F29A51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156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62F2-B21A-499F-A012-C23D4F29A51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756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62F2-B21A-499F-A012-C23D4F29A51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048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62F2-B21A-499F-A012-C23D4F29A51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67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0FB5F-36F9-4DD3-AE7B-744BF217BA0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022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62F2-B21A-499F-A012-C23D4F29A51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981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62F2-B21A-499F-A012-C23D4F29A51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494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62F2-B21A-499F-A012-C23D4F29A51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983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62F2-B21A-499F-A012-C23D4F29A51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633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62F2-B21A-499F-A012-C23D4F29A51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56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62F2-B21A-499F-A012-C23D4F29A51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886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62F2-B21A-499F-A012-C23D4F29A51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151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62F2-B21A-499F-A012-C23D4F29A51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507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E20559-D9D2-4FFF-B43B-1D6D9FA7B6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638A49-7F33-438A-8999-7B35103297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5EFF9E-2A24-4DEC-9507-924F0F746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D72-70A9-443A-85DF-76422B82D46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2AF2B2-BC19-47CE-9020-C78179E49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9BD197-5FA7-4BAC-A208-5EBD6A394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A90C-0641-4160-B4F7-9493A1976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0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BE7089-16FD-4B3A-953B-8BC67FFD6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09C4E1-E3F1-4F4A-B288-6F0F82AB3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474489-6C10-447D-9D40-5E073482B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D72-70A9-443A-85DF-76422B82D46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CF2761-BE4D-40EE-969F-B3F6B79BD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FCF1FC-A350-47E8-9AD3-F02436F81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A90C-0641-4160-B4F7-9493A1976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42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758C387-F2DC-4E2E-B698-8886182077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572DFB-A14B-4C0F-8760-6ACE99AD9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10A65A-73EA-4A15-AF89-72A6CAE40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D72-70A9-443A-85DF-76422B82D46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8467E7-FD66-4DE2-8188-06E799874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D66BF3-3654-4085-ADDE-97887EB97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A90C-0641-4160-B4F7-9493A1976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88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AF4BB-53D6-40EA-85ED-9CE75AEC0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25FD54-6053-4311-8AE6-481ED9B45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87271F-69C4-4A70-86CD-F27C2AEF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D72-70A9-443A-85DF-76422B82D46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E0576F-E9E9-4FC2-88EB-079DB0130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F3DFC-C2A6-4642-B325-BF89FDBA9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A90C-0641-4160-B4F7-9493A1976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218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8D7F6-EB4E-4987-B650-F22D1A9D6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882CAC-A66D-49CC-BCB0-F7B4214E3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314EFB-D3EE-49E2-8372-5E02E97F7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D72-70A9-443A-85DF-76422B82D46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F35B76-ACEF-4764-A2C7-370D0A4F2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A77C6F-272D-4795-B162-CE4239318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A90C-0641-4160-B4F7-9493A1976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14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E1F6D-4F2A-4425-A894-13D6C7157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E77336-FD8F-4EC0-A0C5-839C27A8A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387254-F08D-420B-A34D-E0F87EE1B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630A0F-A22E-4A42-A4EF-CBFB43D26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D72-70A9-443A-85DF-76422B82D46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2115E1-C406-4B9E-9019-DB857E7F0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95D65E-B061-4E5E-8EA0-FF3515F7C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A90C-0641-4160-B4F7-9493A1976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42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70B90C-9981-4815-9A76-FFB67373C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8D455B-6AB1-4DE0-A9B3-5E8E3D37C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0F3646-ABB8-413D-A1C7-520F54771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95C421-A526-4F3D-82D1-7A36CC33D7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BF436B9-25C8-4457-B5D4-E4A86DC9BE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F3708B-4C00-4EE5-8E8A-CBEA8FF0F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D72-70A9-443A-85DF-76422B82D46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E9BF25-D779-4A4C-A257-7A254615C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DD61DD-D989-4129-8762-EDF389F23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A90C-0641-4160-B4F7-9493A1976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30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960F45-1828-4818-A46F-F78FF8F74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A1C44D-CAFD-4CAF-9CBC-F5A86583B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D72-70A9-443A-85DF-76422B82D46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B3E4D2F-50A5-4B9A-AFFB-3E795EE7B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F7D99FB-5077-4362-9B15-05E00044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A90C-0641-4160-B4F7-9493A1976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395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57E229C-4991-46E3-A179-65BF586DB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D72-70A9-443A-85DF-76422B82D46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C084F73-EBF5-4AC8-9E03-92F73E91A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D6D2FF-17A8-4D94-9EC2-C73908E1D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A90C-0641-4160-B4F7-9493A1976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42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66DCD-AE58-48F2-B7A4-363F298A3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073C43-A721-4E95-B277-036E60562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A3DF01-3AA4-4D86-B5C9-280DD4FCC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EBDB21-3F52-4B23-96B2-FB75E71D1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D72-70A9-443A-85DF-76422B82D46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7C59CE-B27C-4B22-9692-E6CFE3B56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EB613C-D678-4D48-AF33-93609E1CF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A90C-0641-4160-B4F7-9493A1976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992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5A5FB-527A-411B-9BD1-7ABB11D8D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B3389FC-DB47-4926-A6A6-2F12A8FF53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1F7224-461A-481F-9FA7-E973FFB7B7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392B71-7281-4BF1-AE87-2D2F8EC4D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D72-70A9-443A-85DF-76422B82D46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ECC239-DD5A-408A-8EE5-0826B62D1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9ACBBB-E099-49BA-BB74-A3CE7C54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A90C-0641-4160-B4F7-9493A1976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51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ED81C0-99FF-438F-9606-B919346E9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114E78-BFB7-4F99-B598-1C9772C9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F443E0-2ADA-4415-807E-68C9AAA30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E4D72-70A9-443A-85DF-76422B82D46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203D40-BFED-4CDF-ADB2-F9D86FA0E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CA7690-00DC-4309-AA84-6B5BA4FE30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0A90C-0641-4160-B4F7-9493A1976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94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cid:image006.png@01D31C0D.F785A5C0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cid:image006.png@01D31C0D.F785A5C0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EBB950-8890-4E6D-AF02-A696BAAF55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56" b="90556" l="139" r="38750">
                        <a14:foregroundMark x1="34097" y1="43556" x2="37153" y2="9889"/>
                        <a14:foregroundMark x1="37153" y1="9889" x2="33958" y2="4778"/>
                        <a14:foregroundMark x1="33958" y1="4778" x2="9167" y2="8111"/>
                        <a14:foregroundMark x1="9167" y1="8111" x2="6111" y2="14889"/>
                        <a14:foregroundMark x1="6111" y1="14889" x2="4792" y2="45111"/>
                        <a14:foregroundMark x1="4792" y1="45111" x2="7569" y2="62111"/>
                        <a14:foregroundMark x1="7569" y1="62111" x2="7222" y2="75333"/>
                        <a14:foregroundMark x1="7222" y1="75333" x2="5764" y2="81556"/>
                        <a14:foregroundMark x1="5764" y1="81556" x2="7083" y2="88889"/>
                        <a14:foregroundMark x1="7083" y1="88889" x2="26875" y2="91667"/>
                        <a14:foregroundMark x1="26875" y1="91667" x2="35139" y2="88444"/>
                        <a14:foregroundMark x1="35139" y1="88444" x2="35208" y2="88222"/>
                        <a14:foregroundMark x1="39514" y1="5667" x2="32986" y2="29000"/>
                        <a14:foregroundMark x1="32986" y1="29000" x2="33403" y2="60778"/>
                        <a14:foregroundMark x1="33403" y1="60778" x2="35903" y2="68333"/>
                        <a14:foregroundMark x1="35903" y1="68333" x2="38819" y2="89556"/>
                        <a14:foregroundMark x1="34514" y1="10000" x2="30208" y2="11556"/>
                        <a14:foregroundMark x1="30208" y1="11556" x2="23194" y2="17889"/>
                        <a14:foregroundMark x1="23194" y1="17889" x2="19306" y2="24333"/>
                        <a14:foregroundMark x1="19306" y1="24333" x2="16250" y2="36889"/>
                        <a14:foregroundMark x1="16250" y1="36889" x2="15833" y2="64222"/>
                        <a14:foregroundMark x1="15833" y1="64222" x2="16806" y2="71222"/>
                        <a14:foregroundMark x1="16806" y1="71222" x2="17778" y2="73556"/>
                        <a14:foregroundMark x1="34514" y1="8667" x2="24306" y2="7667"/>
                        <a14:foregroundMark x1="24306" y1="7667" x2="17014" y2="9778"/>
                        <a14:foregroundMark x1="17014" y1="9778" x2="12292" y2="21333"/>
                        <a14:foregroundMark x1="12292" y1="21333" x2="9792" y2="46889"/>
                        <a14:foregroundMark x1="9792" y1="46889" x2="11042" y2="60333"/>
                        <a14:foregroundMark x1="31250" y1="6333" x2="7917" y2="5667"/>
                        <a14:foregroundMark x1="7917" y1="5667" x2="3889" y2="11333"/>
                        <a14:foregroundMark x1="3889" y1="11333" x2="694" y2="23333"/>
                        <a14:foregroundMark x1="694" y1="23333" x2="208" y2="40111"/>
                        <a14:foregroundMark x1="208" y1="40111" x2="5139" y2="86889"/>
                        <a14:foregroundMark x1="5139" y1="86889" x2="5208" y2="87111"/>
                        <a14:foregroundMark x1="7083" y1="64444" x2="15625" y2="38889"/>
                        <a14:foregroundMark x1="15625" y1="38889" x2="26042" y2="21111"/>
                        <a14:foregroundMark x1="26042" y1="21111" x2="26042" y2="17000"/>
                        <a14:foregroundMark x1="34236" y1="21889" x2="17361" y2="18556"/>
                        <a14:foregroundMark x1="17361" y1="18556" x2="3056" y2="20000"/>
                        <a14:foregroundMark x1="32917" y1="14000" x2="26458" y2="13000"/>
                        <a14:foregroundMark x1="26458" y1="13000" x2="21042" y2="16222"/>
                        <a14:foregroundMark x1="21042" y1="16222" x2="12153" y2="40333"/>
                        <a14:foregroundMark x1="23125" y1="38444" x2="22500" y2="27778"/>
                        <a14:foregroundMark x1="22500" y1="27778" x2="20972" y2="21333"/>
                        <a14:foregroundMark x1="20972" y1="21333" x2="6667" y2="10000"/>
                        <a14:foregroundMark x1="6667" y1="10000" x2="5903" y2="9667"/>
                        <a14:foregroundMark x1="38611" y1="6222" x2="4167" y2="6556"/>
                        <a14:foregroundMark x1="4167" y1="6556" x2="1181" y2="14333"/>
                        <a14:foregroundMark x1="1181" y1="14333" x2="1667" y2="29556"/>
                        <a14:foregroundMark x1="32847" y1="78667" x2="12431" y2="82000"/>
                        <a14:foregroundMark x1="32569" y1="71444" x2="20694" y2="85778"/>
                        <a14:foregroundMark x1="20694" y1="85778" x2="11806" y2="88778"/>
                        <a14:foregroundMark x1="11806" y1="88778" x2="7639" y2="86778"/>
                        <a14:foregroundMark x1="7639" y1="86778" x2="6597" y2="85444"/>
                        <a14:foregroundMark x1="16597" y1="72778" x2="12847" y2="76667"/>
                        <a14:foregroundMark x1="12847" y1="76667" x2="11528" y2="84000"/>
                        <a14:foregroundMark x1="11528" y1="84000" x2="19444" y2="90556"/>
                        <a14:foregroundMark x1="19444" y1="90556" x2="32014" y2="85111"/>
                        <a14:foregroundMark x1="15903" y1="64111" x2="7986" y2="60778"/>
                        <a14:foregroundMark x1="7986" y1="60778" x2="3194" y2="62111"/>
                        <a14:foregroundMark x1="3194" y1="62111" x2="2361" y2="63889"/>
                        <a14:foregroundMark x1="11250" y1="63889" x2="8056" y2="70667"/>
                        <a14:foregroundMark x1="8056" y1="70667" x2="8056" y2="71556"/>
                        <a14:foregroundMark x1="9861" y1="62444" x2="10278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86" r="56873" b="6392"/>
          <a:stretch/>
        </p:blipFill>
        <p:spPr>
          <a:xfrm>
            <a:off x="0" y="123825"/>
            <a:ext cx="4991100" cy="66389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DF4064-7989-4AFF-89D9-EA731A5CC7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7105" r="1042"/>
          <a:stretch/>
        </p:blipFill>
        <p:spPr>
          <a:xfrm>
            <a:off x="1" y="6572251"/>
            <a:ext cx="12191999" cy="2857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DC5E28-EA1A-42BB-B1A4-C8C9F92CEA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7105" r="1042"/>
          <a:stretch/>
        </p:blipFill>
        <p:spPr>
          <a:xfrm>
            <a:off x="-1" y="-248"/>
            <a:ext cx="12202583" cy="28599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927D2F8-E960-4C2F-A933-0160CFACF1D3}"/>
              </a:ext>
            </a:extLst>
          </p:cNvPr>
          <p:cNvSpPr/>
          <p:nvPr/>
        </p:nvSpPr>
        <p:spPr>
          <a:xfrm>
            <a:off x="215900" y="6576625"/>
            <a:ext cx="21952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Февраль 2019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F3006E-A792-4858-B8D4-273FF85152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484" y="317610"/>
            <a:ext cx="1258595" cy="305273"/>
          </a:xfrm>
          <a:prstGeom prst="rect">
            <a:avLst/>
          </a:prstGeom>
        </p:spPr>
      </p:pic>
      <p:pic>
        <p:nvPicPr>
          <p:cNvPr id="8" name="Рисунок 7" descr="cid:image001.png@01D122E3.71D4B120">
            <a:extLst>
              <a:ext uri="{FF2B5EF4-FFF2-40B4-BE49-F238E27FC236}">
                <a16:creationId xmlns:a16="http://schemas.microsoft.com/office/drawing/2014/main" id="{028D31AA-D07F-4E7C-9C12-270D0A4E4C04}"/>
              </a:ext>
            </a:extLst>
          </p:cNvPr>
          <p:cNvPicPr/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36887"/>
            <a:ext cx="1258595" cy="22699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934193C-00BC-4393-84AE-8F6177C85577}"/>
              </a:ext>
            </a:extLst>
          </p:cNvPr>
          <p:cNvSpPr/>
          <p:nvPr/>
        </p:nvSpPr>
        <p:spPr>
          <a:xfrm>
            <a:off x="4772023" y="4105388"/>
            <a:ext cx="64484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a typeface="Times New Roman" panose="02020603050405020304" pitchFamily="18" charset="0"/>
              </a:rPr>
              <a:t>Часть 5. Активности </a:t>
            </a:r>
            <a:r>
              <a:rPr lang="en-US" b="1" dirty="0">
                <a:solidFill>
                  <a:srgbClr val="C00000"/>
                </a:solidFill>
                <a:ea typeface="Times New Roman" panose="02020603050405020304" pitchFamily="18" charset="0"/>
              </a:rPr>
              <a:t>Web-</a:t>
            </a:r>
            <a:r>
              <a:rPr lang="ru-RU" b="1" dirty="0">
                <a:solidFill>
                  <a:srgbClr val="C00000"/>
                </a:solidFill>
                <a:ea typeface="Times New Roman" panose="02020603050405020304" pitchFamily="18" charset="0"/>
              </a:rPr>
              <a:t>модуля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Справочник «ТОРГОВЫЕ ТОЧКИ». Закладка «МАРШРУТЫ»</a:t>
            </a:r>
          </a:p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1D1F2D7-84C9-46C7-B2A5-D45BCC08524D}"/>
              </a:ext>
            </a:extLst>
          </p:cNvPr>
          <p:cNvSpPr/>
          <p:nvPr/>
        </p:nvSpPr>
        <p:spPr>
          <a:xfrm>
            <a:off x="4114799" y="3013222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ИНСТРУКЦИЯ ДЛЯ </a:t>
            </a:r>
            <a:r>
              <a:rPr lang="uk-UA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РАБОТЫ МРД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 В ПРОГРАММЕ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SalesWorks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 (WEB-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модуль)</a:t>
            </a:r>
            <a:endParaRPr lang="ru-RU" sz="24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2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DF4064-7989-4AFF-89D9-EA731A5CC7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105" r="1042"/>
          <a:stretch/>
        </p:blipFill>
        <p:spPr>
          <a:xfrm>
            <a:off x="1" y="5558505"/>
            <a:ext cx="12191999" cy="129949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DC5E28-EA1A-42BB-B1A4-C8C9F92CEA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105" r="1042"/>
          <a:stretch/>
        </p:blipFill>
        <p:spPr>
          <a:xfrm>
            <a:off x="-1" y="-248"/>
            <a:ext cx="12202583" cy="2859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F3006E-A792-4858-B8D4-273FF85152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484" y="317610"/>
            <a:ext cx="1258595" cy="30527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AB50154-A07F-432E-939C-1EECF640F696}"/>
              </a:ext>
            </a:extLst>
          </p:cNvPr>
          <p:cNvSpPr/>
          <p:nvPr/>
        </p:nvSpPr>
        <p:spPr>
          <a:xfrm>
            <a:off x="6937828" y="2802902"/>
            <a:ext cx="4801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добавления привязки ТТ к маршруту нажимаем на иконку 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«Привязать»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после чего в открывшемся окне выбираем нужные ТТ и нажимаем 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«ОК»</a:t>
            </a:r>
            <a:endParaRPr lang="ru-RU" b="1" i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611576F-AFDD-4980-9104-1FE34B3EE367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10938" y="1806976"/>
            <a:ext cx="6332220" cy="341439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20C5410-862C-40C6-BA30-CBA3A5C06501}"/>
              </a:ext>
            </a:extLst>
          </p:cNvPr>
          <p:cNvSpPr/>
          <p:nvPr/>
        </p:nvSpPr>
        <p:spPr>
          <a:xfrm>
            <a:off x="310938" y="5749285"/>
            <a:ext cx="10883481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2"/>
            </a:pPr>
            <a:r>
              <a:rPr lang="ru-RU" dirty="0">
                <a:latin typeface="Calibri" panose="020F0502020204030204" pitchFamily="34" charset="0"/>
                <a:cs typeface="Times New Roman" panose="02020603050405020304" pitchFamily="18" charset="0"/>
              </a:rPr>
              <a:t>Аналогичные действия по привязке/отвязке торговых точек к маршруту можно выполнить, находясь в </a:t>
            </a:r>
            <a:r>
              <a:rPr lang="ru-RU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«карточке маршрута»</a:t>
            </a:r>
          </a:p>
        </p:txBody>
      </p:sp>
      <p:sp>
        <p:nvSpPr>
          <p:cNvPr id="11" name="Стрелка: пятиугольник 10">
            <a:extLst>
              <a:ext uri="{FF2B5EF4-FFF2-40B4-BE49-F238E27FC236}">
                <a16:creationId xmlns:a16="http://schemas.microsoft.com/office/drawing/2014/main" id="{2D7118AE-46F5-45D4-AD56-CA45E3024EAD}"/>
              </a:ext>
            </a:extLst>
          </p:cNvPr>
          <p:cNvSpPr/>
          <p:nvPr/>
        </p:nvSpPr>
        <p:spPr>
          <a:xfrm>
            <a:off x="0" y="317609"/>
            <a:ext cx="8969829" cy="957403"/>
          </a:xfrm>
          <a:prstGeom prst="homePlate">
            <a:avLst/>
          </a:prstGeom>
          <a:solidFill>
            <a:srgbClr val="F4E95E"/>
          </a:solidFill>
          <a:ln>
            <a:solidFill>
              <a:srgbClr val="F4E95E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D51A92-E785-4029-B585-841423B43ED5}"/>
              </a:ext>
            </a:extLst>
          </p:cNvPr>
          <p:cNvSpPr txBox="1"/>
          <p:nvPr/>
        </p:nvSpPr>
        <p:spPr>
          <a:xfrm>
            <a:off x="190921" y="367940"/>
            <a:ext cx="8299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СПРАВОЧНИК «ТОРГОВЫЕ ТОЧКИ». ЗАКЛАДКА МАРШРУТЫ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C6506B7-4B48-4682-9B2A-81D86AB8080E}"/>
              </a:ext>
            </a:extLst>
          </p:cNvPr>
          <p:cNvSpPr/>
          <p:nvPr/>
        </p:nvSpPr>
        <p:spPr>
          <a:xfrm>
            <a:off x="190921" y="802095"/>
            <a:ext cx="5913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Редактирование наполнения маршрута (привязки к ТТ)</a:t>
            </a:r>
            <a:endParaRPr lang="ru-RU" b="1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382FEB0-AE3B-4408-B07C-2C89AFE49C7B}"/>
              </a:ext>
            </a:extLst>
          </p:cNvPr>
          <p:cNvSpPr/>
          <p:nvPr/>
        </p:nvSpPr>
        <p:spPr>
          <a:xfrm>
            <a:off x="5872146" y="6544670"/>
            <a:ext cx="6195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Часть 5. СПРАВОЧНИК «ТОРГОВЫЕ ТОЧКИ». Закладка «маршруты»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545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DF4064-7989-4AFF-89D9-EA731A5CC7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105" r="1042"/>
          <a:stretch/>
        </p:blipFill>
        <p:spPr>
          <a:xfrm>
            <a:off x="1" y="5214547"/>
            <a:ext cx="12191999" cy="16434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DC5E28-EA1A-42BB-B1A4-C8C9F92CEA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105" r="1042"/>
          <a:stretch/>
        </p:blipFill>
        <p:spPr>
          <a:xfrm>
            <a:off x="-1" y="-248"/>
            <a:ext cx="12202583" cy="2859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F3006E-A792-4858-B8D4-273FF85152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484" y="317610"/>
            <a:ext cx="1258595" cy="305273"/>
          </a:xfrm>
          <a:prstGeom prst="rect">
            <a:avLst/>
          </a:prstGeom>
        </p:spPr>
      </p:pic>
      <p:sp>
        <p:nvSpPr>
          <p:cNvPr id="19" name="Стрелка: пятиугольник 18">
            <a:extLst>
              <a:ext uri="{FF2B5EF4-FFF2-40B4-BE49-F238E27FC236}">
                <a16:creationId xmlns:a16="http://schemas.microsoft.com/office/drawing/2014/main" id="{E3BB528B-2EA3-4D1E-9323-1E071BE60DE0}"/>
              </a:ext>
            </a:extLst>
          </p:cNvPr>
          <p:cNvSpPr/>
          <p:nvPr/>
        </p:nvSpPr>
        <p:spPr>
          <a:xfrm>
            <a:off x="0" y="317609"/>
            <a:ext cx="8969829" cy="957403"/>
          </a:xfrm>
          <a:prstGeom prst="homePlate">
            <a:avLst/>
          </a:prstGeom>
          <a:solidFill>
            <a:srgbClr val="F4E95E"/>
          </a:solidFill>
          <a:ln>
            <a:solidFill>
              <a:srgbClr val="F4E95E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31C6F4-1601-4D79-9B6D-7D3EC8DFB554}"/>
              </a:ext>
            </a:extLst>
          </p:cNvPr>
          <p:cNvSpPr txBox="1"/>
          <p:nvPr/>
        </p:nvSpPr>
        <p:spPr>
          <a:xfrm>
            <a:off x="190921" y="367940"/>
            <a:ext cx="8299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СПРАВОЧНИК «ТОРГОВЫЕ ТОЧКИ». ЗАКЛАДКА МАРШРУТЫ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F4D0F7B-5B61-4908-AC76-B64253750530}"/>
              </a:ext>
            </a:extLst>
          </p:cNvPr>
          <p:cNvSpPr/>
          <p:nvPr/>
        </p:nvSpPr>
        <p:spPr>
          <a:xfrm>
            <a:off x="190921" y="802095"/>
            <a:ext cx="5913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Редактирование наполнения маршрута (привязки к ТТ)</a:t>
            </a:r>
            <a:endParaRPr lang="ru-RU" b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17711F9-4A50-4ED8-986A-2064F95A43FC}"/>
              </a:ext>
            </a:extLst>
          </p:cNvPr>
          <p:cNvSpPr/>
          <p:nvPr/>
        </p:nvSpPr>
        <p:spPr>
          <a:xfrm>
            <a:off x="6718316" y="1943456"/>
            <a:ext cx="4145885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перехода к редактированию наполнения маршрутов необходимо :</a:t>
            </a:r>
            <a:endParaRPr lang="ru-RU" sz="16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2F69DA1-05BF-453C-B332-4478166F19DE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72403" y="1693436"/>
            <a:ext cx="6318897" cy="327183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376287F-3393-43E4-BA49-88D60BCF8869}"/>
              </a:ext>
            </a:extLst>
          </p:cNvPr>
          <p:cNvSpPr/>
          <p:nvPr/>
        </p:nvSpPr>
        <p:spPr>
          <a:xfrm>
            <a:off x="272403" y="5713107"/>
            <a:ext cx="11099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деактивации привязки ТТ к маршруту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отмечаем нужные ТТ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кликаем правой кнопкой мыши и в контекстном меню нажимаем </a:t>
            </a: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«Отвязать» </a:t>
            </a: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F4BC4AE5-8064-41F3-AB3F-4475ED0BA906}"/>
              </a:ext>
            </a:extLst>
          </p:cNvPr>
          <p:cNvGrpSpPr/>
          <p:nvPr/>
        </p:nvGrpSpPr>
        <p:grpSpPr>
          <a:xfrm>
            <a:off x="6718316" y="3068304"/>
            <a:ext cx="5282763" cy="1264642"/>
            <a:chOff x="7001086" y="2618543"/>
            <a:chExt cx="4904744" cy="1264642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FE010E5E-BE4A-40B4-8E98-EA8D12492D26}"/>
                </a:ext>
              </a:extLst>
            </p:cNvPr>
            <p:cNvSpPr/>
            <p:nvPr/>
          </p:nvSpPr>
          <p:spPr>
            <a:xfrm>
              <a:off x="7001086" y="2618543"/>
              <a:ext cx="4904744" cy="12646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07000"/>
                </a:lnSpc>
                <a:spcAft>
                  <a:spcPts val="800"/>
                </a:spcAft>
                <a:buFont typeface="+mj-lt"/>
                <a:buAutoNum type="arabicPeriod"/>
              </a:pPr>
              <a:r>
                <a:rPr lang="ru-RU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 справочнике </a:t>
              </a:r>
              <a:r>
                <a:rPr lang="ru-RU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«Маршруты» </a:t>
              </a:r>
              <a:r>
                <a:rPr lang="ru-RU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кликнуть </a:t>
              </a:r>
              <a:r>
                <a:rPr lang="ru-RU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на треугольнике       напротив нужного маршрута</a:t>
              </a:r>
              <a:r>
                <a:rPr lang="ru-RU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после чего появиться окно с ТТ, которые привязаны к нему</a:t>
              </a:r>
              <a:endPara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DA3DE383-694E-44AC-8527-5FBFE563AE38}"/>
                </a:ext>
              </a:extLst>
            </p:cNvPr>
            <p:cNvPicPr/>
            <p:nvPr/>
          </p:nvPicPr>
          <p:blipFill rotWithShape="1">
            <a:blip r:embed="rId6"/>
            <a:srcRect l="24531" t="43284" r="73553" b="53155"/>
            <a:stretch/>
          </p:blipFill>
          <p:spPr>
            <a:xfrm>
              <a:off x="8719609" y="3026569"/>
              <a:ext cx="175628" cy="166126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3E33EEB9-66C9-47BD-A98F-D123FDA70920}"/>
                </a:ext>
              </a:extLst>
            </p:cNvPr>
            <p:cNvPicPr/>
            <p:nvPr/>
          </p:nvPicPr>
          <p:blipFill rotWithShape="1">
            <a:blip r:embed="rId6"/>
            <a:srcRect l="30142" t="93576" r="67905" b="2840"/>
            <a:stretch/>
          </p:blipFill>
          <p:spPr>
            <a:xfrm>
              <a:off x="9092097" y="3600450"/>
              <a:ext cx="209890" cy="202379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E6D968A-36F1-4AA5-8CAA-4D4DA95E0C1E}"/>
              </a:ext>
            </a:extLst>
          </p:cNvPr>
          <p:cNvSpPr/>
          <p:nvPr/>
        </p:nvSpPr>
        <p:spPr>
          <a:xfrm>
            <a:off x="5872146" y="6544670"/>
            <a:ext cx="6195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Часть 5. СПРАВОЧНИК «ТОРГОВЫЕ ТОЧКИ». Закладка «маршруты»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7494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DF4064-7989-4AFF-89D9-EA731A5CC7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105" r="1042"/>
          <a:stretch/>
        </p:blipFill>
        <p:spPr>
          <a:xfrm>
            <a:off x="1" y="6572251"/>
            <a:ext cx="12191999" cy="2857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DC5E28-EA1A-42BB-B1A4-C8C9F92CEA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105" r="1042"/>
          <a:stretch/>
        </p:blipFill>
        <p:spPr>
          <a:xfrm>
            <a:off x="-1" y="-248"/>
            <a:ext cx="12202583" cy="2859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F3006E-A792-4858-B8D4-273FF85152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484" y="317610"/>
            <a:ext cx="1258595" cy="30527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5A61CFA-7946-4116-BF33-1629118DB4FA}"/>
              </a:ext>
            </a:extLst>
          </p:cNvPr>
          <p:cNvSpPr/>
          <p:nvPr/>
        </p:nvSpPr>
        <p:spPr>
          <a:xfrm>
            <a:off x="286169" y="1681496"/>
            <a:ext cx="11534357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добавления привязки ТТ к маршруту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нажимаем на иконку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«Привязать»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после чего в открывшемся окне выбираем нужные ТТ и нажимаем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«ОК»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EA9E1B-841C-4030-B447-684BD9CEAF68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86169" y="2824902"/>
            <a:ext cx="5914218" cy="323100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F1D26F9-8089-4340-9897-51C08857253D}"/>
              </a:ext>
            </a:extLst>
          </p:cNvPr>
          <p:cNvSpPr/>
          <p:nvPr/>
        </p:nvSpPr>
        <p:spPr>
          <a:xfrm>
            <a:off x="6439564" y="3940602"/>
            <a:ext cx="5380962" cy="968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2"/>
            </a:pPr>
            <a:r>
              <a:rPr lang="ru-RU" dirty="0">
                <a:latin typeface="Calibri" panose="020F0502020204030204" pitchFamily="34" charset="0"/>
                <a:cs typeface="Times New Roman" panose="02020603050405020304" pitchFamily="18" charset="0"/>
              </a:rPr>
              <a:t>Аналогичные действия по привязке/отвязке торговых точек к маршруту можно выполнить, находясь в </a:t>
            </a:r>
            <a:r>
              <a:rPr lang="ru-RU" b="1" dirty="0">
                <a:latin typeface="Calibri" panose="020F0502020204030204" pitchFamily="34" charset="0"/>
                <a:cs typeface="Times New Roman" panose="02020603050405020304" pitchFamily="18" charset="0"/>
              </a:rPr>
              <a:t>«карточке маршрута»</a:t>
            </a:r>
          </a:p>
        </p:txBody>
      </p:sp>
      <p:sp>
        <p:nvSpPr>
          <p:cNvPr id="11" name="Стрелка: пятиугольник 10">
            <a:extLst>
              <a:ext uri="{FF2B5EF4-FFF2-40B4-BE49-F238E27FC236}">
                <a16:creationId xmlns:a16="http://schemas.microsoft.com/office/drawing/2014/main" id="{D5A092C4-3FB4-4CB3-9CBF-B3B60F773FF1}"/>
              </a:ext>
            </a:extLst>
          </p:cNvPr>
          <p:cNvSpPr/>
          <p:nvPr/>
        </p:nvSpPr>
        <p:spPr>
          <a:xfrm>
            <a:off x="0" y="317609"/>
            <a:ext cx="8969829" cy="957403"/>
          </a:xfrm>
          <a:prstGeom prst="homePlate">
            <a:avLst/>
          </a:prstGeom>
          <a:solidFill>
            <a:srgbClr val="F4E95E"/>
          </a:solidFill>
          <a:ln>
            <a:solidFill>
              <a:srgbClr val="F4E95E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9A639F-8929-4A28-83DA-1CE8A0F56A78}"/>
              </a:ext>
            </a:extLst>
          </p:cNvPr>
          <p:cNvSpPr txBox="1"/>
          <p:nvPr/>
        </p:nvSpPr>
        <p:spPr>
          <a:xfrm>
            <a:off x="190921" y="367940"/>
            <a:ext cx="8299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СПРАВОЧНИК «ТОРГОВЫЕ ТОЧКИ». ЗАКЛАДКА МАРШРУТЫ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B4D4DAE-50F0-4ED5-BF6C-24EBEE17D379}"/>
              </a:ext>
            </a:extLst>
          </p:cNvPr>
          <p:cNvSpPr/>
          <p:nvPr/>
        </p:nvSpPr>
        <p:spPr>
          <a:xfrm>
            <a:off x="190921" y="802095"/>
            <a:ext cx="5913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Редактирование наполнения маршрута (привязки к ТТ)</a:t>
            </a:r>
            <a:endParaRPr lang="ru-RU" b="1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D0CA26C-6991-429D-918D-CDAA99967BDC}"/>
              </a:ext>
            </a:extLst>
          </p:cNvPr>
          <p:cNvSpPr/>
          <p:nvPr/>
        </p:nvSpPr>
        <p:spPr>
          <a:xfrm>
            <a:off x="286169" y="1647931"/>
            <a:ext cx="11534357" cy="722596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6BB0AE6-E964-4983-B3D6-ACCCA3D5790A}"/>
              </a:ext>
            </a:extLst>
          </p:cNvPr>
          <p:cNvSpPr/>
          <p:nvPr/>
        </p:nvSpPr>
        <p:spPr>
          <a:xfrm>
            <a:off x="5872146" y="6544670"/>
            <a:ext cx="6195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Часть 5. СПРАВОЧНИК «ТОРГОВЫЕ ТОЧКИ». Закладка «маршруты»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084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EBB950-8890-4E6D-AF02-A696BAAF55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56" b="90556" l="139" r="38750">
                        <a14:foregroundMark x1="34097" y1="43556" x2="37153" y2="9889"/>
                        <a14:foregroundMark x1="37153" y1="9889" x2="33958" y2="4778"/>
                        <a14:foregroundMark x1="33958" y1="4778" x2="9167" y2="8111"/>
                        <a14:foregroundMark x1="9167" y1="8111" x2="6111" y2="14889"/>
                        <a14:foregroundMark x1="6111" y1="14889" x2="4792" y2="45111"/>
                        <a14:foregroundMark x1="4792" y1="45111" x2="7569" y2="62111"/>
                        <a14:foregroundMark x1="7569" y1="62111" x2="7222" y2="75333"/>
                        <a14:foregroundMark x1="7222" y1="75333" x2="5764" y2="81556"/>
                        <a14:foregroundMark x1="5764" y1="81556" x2="7083" y2="88889"/>
                        <a14:foregroundMark x1="7083" y1="88889" x2="26875" y2="91667"/>
                        <a14:foregroundMark x1="26875" y1="91667" x2="35139" y2="88444"/>
                        <a14:foregroundMark x1="35139" y1="88444" x2="35208" y2="88222"/>
                        <a14:foregroundMark x1="39514" y1="5667" x2="32986" y2="29000"/>
                        <a14:foregroundMark x1="32986" y1="29000" x2="33403" y2="60778"/>
                        <a14:foregroundMark x1="33403" y1="60778" x2="35903" y2="68333"/>
                        <a14:foregroundMark x1="35903" y1="68333" x2="38819" y2="89556"/>
                        <a14:foregroundMark x1="34514" y1="10000" x2="30208" y2="11556"/>
                        <a14:foregroundMark x1="30208" y1="11556" x2="23194" y2="17889"/>
                        <a14:foregroundMark x1="23194" y1="17889" x2="19306" y2="24333"/>
                        <a14:foregroundMark x1="19306" y1="24333" x2="16250" y2="36889"/>
                        <a14:foregroundMark x1="16250" y1="36889" x2="15833" y2="64222"/>
                        <a14:foregroundMark x1="15833" y1="64222" x2="16806" y2="71222"/>
                        <a14:foregroundMark x1="16806" y1="71222" x2="17778" y2="73556"/>
                        <a14:foregroundMark x1="34514" y1="8667" x2="24306" y2="7667"/>
                        <a14:foregroundMark x1="24306" y1="7667" x2="17014" y2="9778"/>
                        <a14:foregroundMark x1="17014" y1="9778" x2="12292" y2="21333"/>
                        <a14:foregroundMark x1="12292" y1="21333" x2="9792" y2="46889"/>
                        <a14:foregroundMark x1="9792" y1="46889" x2="11042" y2="60333"/>
                        <a14:foregroundMark x1="31250" y1="6333" x2="7917" y2="5667"/>
                        <a14:foregroundMark x1="7917" y1="5667" x2="3889" y2="11333"/>
                        <a14:foregroundMark x1="3889" y1="11333" x2="694" y2="23333"/>
                        <a14:foregroundMark x1="694" y1="23333" x2="208" y2="40111"/>
                        <a14:foregroundMark x1="208" y1="40111" x2="5139" y2="86889"/>
                        <a14:foregroundMark x1="5139" y1="86889" x2="5208" y2="87111"/>
                        <a14:foregroundMark x1="7083" y1="64444" x2="15625" y2="38889"/>
                        <a14:foregroundMark x1="15625" y1="38889" x2="26042" y2="21111"/>
                        <a14:foregroundMark x1="26042" y1="21111" x2="26042" y2="17000"/>
                        <a14:foregroundMark x1="34236" y1="21889" x2="17361" y2="18556"/>
                        <a14:foregroundMark x1="17361" y1="18556" x2="3056" y2="20000"/>
                        <a14:foregroundMark x1="32917" y1="14000" x2="26458" y2="13000"/>
                        <a14:foregroundMark x1="26458" y1="13000" x2="21042" y2="16222"/>
                        <a14:foregroundMark x1="21042" y1="16222" x2="12153" y2="40333"/>
                        <a14:foregroundMark x1="23125" y1="38444" x2="22500" y2="27778"/>
                        <a14:foregroundMark x1="22500" y1="27778" x2="20972" y2="21333"/>
                        <a14:foregroundMark x1="20972" y1="21333" x2="6667" y2="10000"/>
                        <a14:foregroundMark x1="6667" y1="10000" x2="5903" y2="9667"/>
                        <a14:foregroundMark x1="38611" y1="6222" x2="4167" y2="6556"/>
                        <a14:foregroundMark x1="4167" y1="6556" x2="1181" y2="14333"/>
                        <a14:foregroundMark x1="1181" y1="14333" x2="1667" y2="29556"/>
                        <a14:foregroundMark x1="32847" y1="78667" x2="12431" y2="82000"/>
                        <a14:foregroundMark x1="32569" y1="71444" x2="20694" y2="85778"/>
                        <a14:foregroundMark x1="20694" y1="85778" x2="11806" y2="88778"/>
                        <a14:foregroundMark x1="11806" y1="88778" x2="7639" y2="86778"/>
                        <a14:foregroundMark x1="7639" y1="86778" x2="6597" y2="85444"/>
                        <a14:foregroundMark x1="16597" y1="72778" x2="12847" y2="76667"/>
                        <a14:foregroundMark x1="12847" y1="76667" x2="11528" y2="84000"/>
                        <a14:foregroundMark x1="11528" y1="84000" x2="19444" y2="90556"/>
                        <a14:foregroundMark x1="19444" y1="90556" x2="32014" y2="85111"/>
                        <a14:foregroundMark x1="15903" y1="64111" x2="7986" y2="60778"/>
                        <a14:foregroundMark x1="7986" y1="60778" x2="3194" y2="62111"/>
                        <a14:foregroundMark x1="3194" y1="62111" x2="2361" y2="63889"/>
                        <a14:foregroundMark x1="11250" y1="63889" x2="8056" y2="70667"/>
                        <a14:foregroundMark x1="8056" y1="70667" x2="8056" y2="71556"/>
                        <a14:foregroundMark x1="9861" y1="62444" x2="10278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86" r="56873" b="6392"/>
          <a:stretch/>
        </p:blipFill>
        <p:spPr>
          <a:xfrm>
            <a:off x="0" y="123825"/>
            <a:ext cx="4991100" cy="66389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DF4064-7989-4AFF-89D9-EA731A5CC7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7105" r="1042"/>
          <a:stretch/>
        </p:blipFill>
        <p:spPr>
          <a:xfrm>
            <a:off x="1" y="6572251"/>
            <a:ext cx="12191999" cy="2857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DC5E28-EA1A-42BB-B1A4-C8C9F92CEA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7105" r="1042"/>
          <a:stretch/>
        </p:blipFill>
        <p:spPr>
          <a:xfrm>
            <a:off x="-1" y="-248"/>
            <a:ext cx="12202583" cy="2859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F3006E-A792-4858-B8D4-273FF85152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484" y="317610"/>
            <a:ext cx="1258595" cy="305273"/>
          </a:xfrm>
          <a:prstGeom prst="rect">
            <a:avLst/>
          </a:prstGeom>
        </p:spPr>
      </p:pic>
      <p:pic>
        <p:nvPicPr>
          <p:cNvPr id="8" name="Рисунок 7" descr="cid:image001.png@01D122E3.71D4B120">
            <a:extLst>
              <a:ext uri="{FF2B5EF4-FFF2-40B4-BE49-F238E27FC236}">
                <a16:creationId xmlns:a16="http://schemas.microsoft.com/office/drawing/2014/main" id="{028D31AA-D07F-4E7C-9C12-270D0A4E4C04}"/>
              </a:ext>
            </a:extLst>
          </p:cNvPr>
          <p:cNvPicPr/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36887"/>
            <a:ext cx="1258595" cy="22699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21693F2-5CD2-49BA-8EA1-E72E14CE91DC}"/>
              </a:ext>
            </a:extLst>
          </p:cNvPr>
          <p:cNvSpPr/>
          <p:nvPr/>
        </p:nvSpPr>
        <p:spPr>
          <a:xfrm>
            <a:off x="4473574" y="2875746"/>
            <a:ext cx="74386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ВЫ ЗАВЕРШИЛИ 5 МОДУЛЬ КУРСА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SalesWorks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(WEB-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модуль)</a:t>
            </a:r>
            <a:endParaRPr lang="ru-RU" sz="28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C9E69C5-3FA9-45DD-9E9A-1C3463938AAD}"/>
              </a:ext>
            </a:extLst>
          </p:cNvPr>
          <p:cNvSpPr/>
          <p:nvPr/>
        </p:nvSpPr>
        <p:spPr>
          <a:xfrm>
            <a:off x="5553243" y="4160739"/>
            <a:ext cx="5189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Вы можете перейти к изучению модуля №6</a:t>
            </a:r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A24F086E-0200-4954-BE21-616DAC3F9247}"/>
              </a:ext>
            </a:extLst>
          </p:cNvPr>
          <p:cNvGrpSpPr/>
          <p:nvPr/>
        </p:nvGrpSpPr>
        <p:grpSpPr>
          <a:xfrm>
            <a:off x="7220007" y="4639889"/>
            <a:ext cx="1855711" cy="338554"/>
            <a:chOff x="9355214" y="6099989"/>
            <a:chExt cx="1855711" cy="338554"/>
          </a:xfrm>
        </p:grpSpPr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0EC60863-C93C-4254-8845-07D494F7B04F}"/>
                </a:ext>
              </a:extLst>
            </p:cNvPr>
            <p:cNvGrpSpPr/>
            <p:nvPr/>
          </p:nvGrpSpPr>
          <p:grpSpPr>
            <a:xfrm>
              <a:off x="9355214" y="6099989"/>
              <a:ext cx="1855711" cy="338554"/>
              <a:chOff x="9355214" y="6099989"/>
              <a:chExt cx="1855711" cy="338554"/>
            </a:xfrm>
          </p:grpSpPr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91B30308-8114-40FF-A66A-9249D40A6873}"/>
                  </a:ext>
                </a:extLst>
              </p:cNvPr>
              <p:cNvSpPr/>
              <p:nvPr/>
            </p:nvSpPr>
            <p:spPr>
              <a:xfrm>
                <a:off x="9355214" y="6099989"/>
                <a:ext cx="1855711" cy="338554"/>
              </a:xfrm>
              <a:prstGeom prst="rect">
                <a:avLst/>
              </a:prstGeom>
              <a:solidFill>
                <a:srgbClr val="76C5E5"/>
              </a:solidFill>
              <a:ln>
                <a:solidFill>
                  <a:srgbClr val="76C5E5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pic>
            <p:nvPicPr>
              <p:cNvPr id="17" name="Рисунок 16">
                <a:extLst>
                  <a:ext uri="{FF2B5EF4-FFF2-40B4-BE49-F238E27FC236}">
                    <a16:creationId xmlns:a16="http://schemas.microsoft.com/office/drawing/2014/main" id="{B31A3B28-E2F1-4D51-8507-4E977E9298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97266" t="599" r="878" b="96726"/>
              <a:stretch/>
            </p:blipFill>
            <p:spPr>
              <a:xfrm>
                <a:off x="10839451" y="6149564"/>
                <a:ext cx="301228" cy="23147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01BF78E0-9695-4B39-8990-F89A1475FC65}"/>
                </a:ext>
              </a:extLst>
            </p:cNvPr>
            <p:cNvSpPr/>
            <p:nvPr/>
          </p:nvSpPr>
          <p:spPr>
            <a:xfrm>
              <a:off x="9355214" y="6099989"/>
              <a:ext cx="154972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dirty="0">
                  <a:latin typeface="Arial" panose="020B0604020202020204" pitchFamily="34" charset="0"/>
                </a:rPr>
                <a:t>Закройте окно</a:t>
              </a:r>
              <a:endParaRPr lang="ru-RU" sz="1600" dirty="0"/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4C6FCA9-F557-43A3-BD4D-3698B8829DAB}"/>
              </a:ext>
            </a:extLst>
          </p:cNvPr>
          <p:cNvSpPr/>
          <p:nvPr/>
        </p:nvSpPr>
        <p:spPr>
          <a:xfrm>
            <a:off x="215900" y="6576625"/>
            <a:ext cx="21952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Февраль 2019</a:t>
            </a:r>
          </a:p>
        </p:txBody>
      </p:sp>
    </p:spTree>
    <p:extLst>
      <p:ext uri="{BB962C8B-B14F-4D97-AF65-F5344CB8AC3E}">
        <p14:creationId xmlns:p14="http://schemas.microsoft.com/office/powerpoint/2010/main" val="232731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98F10F0-48AA-43FC-B10F-31E4F52607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105" r="1042"/>
          <a:stretch/>
        </p:blipFill>
        <p:spPr>
          <a:xfrm>
            <a:off x="-1" y="-249"/>
            <a:ext cx="3749041" cy="685824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DF4064-7989-4AFF-89D9-EA731A5CC7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105" r="1042"/>
          <a:stretch/>
        </p:blipFill>
        <p:spPr>
          <a:xfrm>
            <a:off x="1" y="6572251"/>
            <a:ext cx="12191999" cy="2857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DC5E28-EA1A-42BB-B1A4-C8C9F92CEA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105" r="1042"/>
          <a:stretch/>
        </p:blipFill>
        <p:spPr>
          <a:xfrm>
            <a:off x="-1" y="-248"/>
            <a:ext cx="12202583" cy="2859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F3006E-A792-4858-B8D4-273FF85152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484" y="317610"/>
            <a:ext cx="1258595" cy="305273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0EE6657-A237-4428-B757-235CF5E085F0}"/>
              </a:ext>
            </a:extLst>
          </p:cNvPr>
          <p:cNvSpPr/>
          <p:nvPr/>
        </p:nvSpPr>
        <p:spPr>
          <a:xfrm>
            <a:off x="5872146" y="6544670"/>
            <a:ext cx="6195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Часть 5. СПРАВОЧНИК «ТОРГОВЫЕ ТОЧКИ». Закладка «маршруты»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6F981A2-EE42-4C3A-ABF4-4CD565873C47}"/>
              </a:ext>
            </a:extLst>
          </p:cNvPr>
          <p:cNvSpPr/>
          <p:nvPr/>
        </p:nvSpPr>
        <p:spPr>
          <a:xfrm>
            <a:off x="4002216" y="2599657"/>
            <a:ext cx="4536435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маршрутов состоит из 2-х этапов:</a:t>
            </a:r>
            <a:endParaRPr lang="ru-RU" sz="16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6E8AA87-D6CF-42C2-98E2-458272C92653}"/>
              </a:ext>
            </a:extLst>
          </p:cNvPr>
          <p:cNvSpPr/>
          <p:nvPr/>
        </p:nvSpPr>
        <p:spPr>
          <a:xfrm>
            <a:off x="4002216" y="3300044"/>
            <a:ext cx="7998863" cy="1341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«шапки» маршрута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(название, день недели, цикличность, ответственный ТП)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Наполнение маршрута торговыми точками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которые необходимо посетить согласно маршруту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47B75B2-32BF-429C-BC13-AAC93E118012}"/>
              </a:ext>
            </a:extLst>
          </p:cNvPr>
          <p:cNvPicPr/>
          <p:nvPr/>
        </p:nvPicPr>
        <p:blipFill rotWithShape="1">
          <a:blip r:embed="rId6"/>
          <a:srcRect r="79483" b="14082"/>
          <a:stretch/>
        </p:blipFill>
        <p:spPr>
          <a:xfrm>
            <a:off x="415289" y="1714499"/>
            <a:ext cx="2353311" cy="452061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1EE1E56-A574-4A32-814A-EDA6CA7CEF2C}"/>
              </a:ext>
            </a:extLst>
          </p:cNvPr>
          <p:cNvSpPr/>
          <p:nvPr/>
        </p:nvSpPr>
        <p:spPr>
          <a:xfrm>
            <a:off x="484014" y="2525096"/>
            <a:ext cx="2259186" cy="3295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0" name="Стрелка: пятиугольник 19">
            <a:extLst>
              <a:ext uri="{FF2B5EF4-FFF2-40B4-BE49-F238E27FC236}">
                <a16:creationId xmlns:a16="http://schemas.microsoft.com/office/drawing/2014/main" id="{1984629B-9AF2-4AF2-9984-7E0E6825135B}"/>
              </a:ext>
            </a:extLst>
          </p:cNvPr>
          <p:cNvSpPr/>
          <p:nvPr/>
        </p:nvSpPr>
        <p:spPr>
          <a:xfrm>
            <a:off x="0" y="317609"/>
            <a:ext cx="8969829" cy="957403"/>
          </a:xfrm>
          <a:prstGeom prst="homePlate">
            <a:avLst/>
          </a:prstGeom>
          <a:solidFill>
            <a:srgbClr val="F4E95E"/>
          </a:solidFill>
          <a:ln>
            <a:solidFill>
              <a:srgbClr val="F4E95E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E19B47-1DC3-4AA7-8DFE-001A83B71063}"/>
              </a:ext>
            </a:extLst>
          </p:cNvPr>
          <p:cNvSpPr txBox="1"/>
          <p:nvPr/>
        </p:nvSpPr>
        <p:spPr>
          <a:xfrm>
            <a:off x="190921" y="367940"/>
            <a:ext cx="8299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СПРАВОЧНИК «ТОРГОВЫЕ ТОЧКИ». ЗАКЛАДКА МАРШРУТЫ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07F567A-A47F-4440-B498-D0B881722C1D}"/>
              </a:ext>
            </a:extLst>
          </p:cNvPr>
          <p:cNvSpPr/>
          <p:nvPr/>
        </p:nvSpPr>
        <p:spPr>
          <a:xfrm>
            <a:off x="190921" y="802095"/>
            <a:ext cx="5913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Редактирование наполнения маршрута (привязки к ТТ)</a:t>
            </a:r>
            <a:endParaRPr lang="ru-R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644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1.66667E-6 0.0856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8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1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DF4064-7989-4AFF-89D9-EA731A5CC7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105" r="1042"/>
          <a:stretch/>
        </p:blipFill>
        <p:spPr>
          <a:xfrm>
            <a:off x="1" y="6572251"/>
            <a:ext cx="12191999" cy="2857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DC5E28-EA1A-42BB-B1A4-C8C9F92CEA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105" r="1042"/>
          <a:stretch/>
        </p:blipFill>
        <p:spPr>
          <a:xfrm>
            <a:off x="-1" y="-248"/>
            <a:ext cx="12202583" cy="2859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F3006E-A792-4858-B8D4-273FF85152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484" y="317610"/>
            <a:ext cx="1258595" cy="30527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2A783B8-FC30-4CB1-BC65-942798D5A1FB}"/>
              </a:ext>
            </a:extLst>
          </p:cNvPr>
          <p:cNvSpPr/>
          <p:nvPr/>
        </p:nvSpPr>
        <p:spPr>
          <a:xfrm>
            <a:off x="190921" y="1901978"/>
            <a:ext cx="4931686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uk-UA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создания</a:t>
            </a:r>
            <a:r>
              <a:rPr lang="uk-UA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«шапки» </a:t>
            </a:r>
            <a:r>
              <a:rPr lang="uk-UA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маршрута</a:t>
            </a:r>
            <a:r>
              <a:rPr lang="uk-UA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</a:t>
            </a:r>
            <a:r>
              <a:rPr lang="uk-UA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выполнить следующие действия:</a:t>
            </a:r>
            <a:endParaRPr lang="ru-RU" sz="16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FE826C6-4CD8-45DC-9AC0-4F57062D3992}"/>
              </a:ext>
            </a:extLst>
          </p:cNvPr>
          <p:cNvSpPr/>
          <p:nvPr/>
        </p:nvSpPr>
        <p:spPr>
          <a:xfrm>
            <a:off x="731696" y="3239111"/>
            <a:ext cx="43909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ерейти в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Торговые</a:t>
            </a: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точки»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Выбрать справочник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Маршруты</a:t>
            </a: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uk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Нажать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иконку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«Создать»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A662A5E-54B6-43CC-9DD7-7F5EE1B1A599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5186309" y="1979447"/>
            <a:ext cx="6675070" cy="367961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3" name="Стрелка: пятиугольник 12">
            <a:extLst>
              <a:ext uri="{FF2B5EF4-FFF2-40B4-BE49-F238E27FC236}">
                <a16:creationId xmlns:a16="http://schemas.microsoft.com/office/drawing/2014/main" id="{5127C3C2-B64A-4718-99F9-4D2F1759F418}"/>
              </a:ext>
            </a:extLst>
          </p:cNvPr>
          <p:cNvSpPr/>
          <p:nvPr/>
        </p:nvSpPr>
        <p:spPr>
          <a:xfrm>
            <a:off x="0" y="317609"/>
            <a:ext cx="8969829" cy="957403"/>
          </a:xfrm>
          <a:prstGeom prst="homePlate">
            <a:avLst/>
          </a:prstGeom>
          <a:solidFill>
            <a:srgbClr val="F4E95E"/>
          </a:solidFill>
          <a:ln>
            <a:solidFill>
              <a:srgbClr val="F4E95E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952B33-D39C-4F99-B6F4-ACF85DCB4144}"/>
              </a:ext>
            </a:extLst>
          </p:cNvPr>
          <p:cNvSpPr txBox="1"/>
          <p:nvPr/>
        </p:nvSpPr>
        <p:spPr>
          <a:xfrm>
            <a:off x="190921" y="367940"/>
            <a:ext cx="8299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СПРАВОЧНИК «ТОРГОВЫЕ ТОЧКИ». ЗАКЛАДКА МАРШРУТЫ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2B4C338-68C1-45E4-BADE-5A312FF2E746}"/>
              </a:ext>
            </a:extLst>
          </p:cNvPr>
          <p:cNvSpPr/>
          <p:nvPr/>
        </p:nvSpPr>
        <p:spPr>
          <a:xfrm>
            <a:off x="190921" y="802095"/>
            <a:ext cx="5913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Редактирование наполнения маршрута (привязки к ТТ)</a:t>
            </a:r>
            <a:endParaRPr lang="ru-RU" b="1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9CB9824-8D4F-4D19-9E37-75FACE5E1EF8}"/>
              </a:ext>
            </a:extLst>
          </p:cNvPr>
          <p:cNvSpPr/>
          <p:nvPr/>
        </p:nvSpPr>
        <p:spPr>
          <a:xfrm>
            <a:off x="5186309" y="2523303"/>
            <a:ext cx="1319266" cy="257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1D3230F-6EF2-463E-B614-636C6FBAA202}"/>
              </a:ext>
            </a:extLst>
          </p:cNvPr>
          <p:cNvSpPr/>
          <p:nvPr/>
        </p:nvSpPr>
        <p:spPr>
          <a:xfrm>
            <a:off x="11430000" y="2523303"/>
            <a:ext cx="257175" cy="23755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E90FED5-1621-48F2-B59C-7B64E2439546}"/>
              </a:ext>
            </a:extLst>
          </p:cNvPr>
          <p:cNvSpPr/>
          <p:nvPr/>
        </p:nvSpPr>
        <p:spPr>
          <a:xfrm>
            <a:off x="5872146" y="6544670"/>
            <a:ext cx="6195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Часть 5. СПРАВОЧНИК «ТОРГОВЫЕ ТОЧКИ». Закладка «маршруты»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790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07407E-6 L -0.00052 0.0634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 animBg="1"/>
      <p:bldP spid="17" grpId="1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DF4064-7989-4AFF-89D9-EA731A5CC7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105" r="1042"/>
          <a:stretch/>
        </p:blipFill>
        <p:spPr>
          <a:xfrm>
            <a:off x="1" y="6572251"/>
            <a:ext cx="12191999" cy="2857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DC5E28-EA1A-42BB-B1A4-C8C9F92CEA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105" r="1042"/>
          <a:stretch/>
        </p:blipFill>
        <p:spPr>
          <a:xfrm>
            <a:off x="-1" y="-248"/>
            <a:ext cx="12202583" cy="2859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F3006E-A792-4858-B8D4-273FF85152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484" y="317610"/>
            <a:ext cx="1258595" cy="30527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ECBBE18-E3FC-499F-86C9-59FA7EBFA6BA}"/>
              </a:ext>
            </a:extLst>
          </p:cNvPr>
          <p:cNvSpPr/>
          <p:nvPr/>
        </p:nvSpPr>
        <p:spPr>
          <a:xfrm>
            <a:off x="6451600" y="3080972"/>
            <a:ext cx="5740399" cy="1264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2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открывшемся окне на вкладке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«Общее»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заполнить все необходимые поля, из которых 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обязательным являются: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маршрут, номер дня недели, объект 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оргструктуры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цикличность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B3C96E0-3123-4B8D-9A68-D5EB83AE3FE0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08079" y="2019300"/>
            <a:ext cx="5992903" cy="37592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ED23F7A-D93D-416C-A9F3-E056AB09E4C7}"/>
              </a:ext>
            </a:extLst>
          </p:cNvPr>
          <p:cNvSpPr/>
          <p:nvPr/>
        </p:nvSpPr>
        <p:spPr>
          <a:xfrm>
            <a:off x="558498" y="3383450"/>
            <a:ext cx="461677" cy="23755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0F60401-7A71-497A-9E85-BA731230EAB5}"/>
              </a:ext>
            </a:extLst>
          </p:cNvPr>
          <p:cNvSpPr/>
          <p:nvPr/>
        </p:nvSpPr>
        <p:spPr>
          <a:xfrm>
            <a:off x="558498" y="2871385"/>
            <a:ext cx="461677" cy="23755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DC5FB52-A643-40CC-890C-511B715EB7AE}"/>
              </a:ext>
            </a:extLst>
          </p:cNvPr>
          <p:cNvSpPr/>
          <p:nvPr/>
        </p:nvSpPr>
        <p:spPr>
          <a:xfrm>
            <a:off x="558497" y="3917587"/>
            <a:ext cx="887335" cy="23755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E271BCA-FD86-4AD8-A729-92D12AC69209}"/>
              </a:ext>
            </a:extLst>
          </p:cNvPr>
          <p:cNvSpPr/>
          <p:nvPr/>
        </p:nvSpPr>
        <p:spPr>
          <a:xfrm>
            <a:off x="3555119" y="3383450"/>
            <a:ext cx="649912" cy="23755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пятиугольник 19">
            <a:extLst>
              <a:ext uri="{FF2B5EF4-FFF2-40B4-BE49-F238E27FC236}">
                <a16:creationId xmlns:a16="http://schemas.microsoft.com/office/drawing/2014/main" id="{D31F5CEA-9A34-4C90-9F5B-757DE4670082}"/>
              </a:ext>
            </a:extLst>
          </p:cNvPr>
          <p:cNvSpPr/>
          <p:nvPr/>
        </p:nvSpPr>
        <p:spPr>
          <a:xfrm>
            <a:off x="0" y="317609"/>
            <a:ext cx="8969829" cy="957403"/>
          </a:xfrm>
          <a:prstGeom prst="homePlate">
            <a:avLst/>
          </a:prstGeom>
          <a:solidFill>
            <a:srgbClr val="F4E95E"/>
          </a:solidFill>
          <a:ln>
            <a:solidFill>
              <a:srgbClr val="F4E95E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72F57F-B644-4FF6-BAF1-90575D65EDD8}"/>
              </a:ext>
            </a:extLst>
          </p:cNvPr>
          <p:cNvSpPr txBox="1"/>
          <p:nvPr/>
        </p:nvSpPr>
        <p:spPr>
          <a:xfrm>
            <a:off x="190921" y="367940"/>
            <a:ext cx="8299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СПРАВОЧНИК «ТОРГОВЫЕ ТОЧКИ». ЗАКЛАДКА МАРШРУТЫ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BEAEAF7-93BC-47DD-8C92-A59689086A2C}"/>
              </a:ext>
            </a:extLst>
          </p:cNvPr>
          <p:cNvSpPr/>
          <p:nvPr/>
        </p:nvSpPr>
        <p:spPr>
          <a:xfrm>
            <a:off x="190921" y="802095"/>
            <a:ext cx="5913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Редактирование наполнения маршрута (привязки к ТТ)</a:t>
            </a:r>
            <a:endParaRPr lang="ru-RU" b="1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601EFD5-7954-42B0-A64E-A395F7C76434}"/>
              </a:ext>
            </a:extLst>
          </p:cNvPr>
          <p:cNvSpPr/>
          <p:nvPr/>
        </p:nvSpPr>
        <p:spPr>
          <a:xfrm>
            <a:off x="5872146" y="6544670"/>
            <a:ext cx="6195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Часть 5. СПРАВОЧНИК «ТОРГОВЫЕ ТОЧКИ». Закладка «маршруты»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104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DF4064-7989-4AFF-89D9-EA731A5CC7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105" r="1042"/>
          <a:stretch/>
        </p:blipFill>
        <p:spPr>
          <a:xfrm>
            <a:off x="1" y="6572251"/>
            <a:ext cx="12191999" cy="2857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DC5E28-EA1A-42BB-B1A4-C8C9F92CEA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105" r="1042"/>
          <a:stretch/>
        </p:blipFill>
        <p:spPr>
          <a:xfrm>
            <a:off x="-1" y="-248"/>
            <a:ext cx="12202583" cy="2859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F3006E-A792-4858-B8D4-273FF85152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484" y="317610"/>
            <a:ext cx="1258595" cy="30527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20D56B4-CB21-45BD-B2EA-6631A6FC029D}"/>
              </a:ext>
            </a:extLst>
          </p:cNvPr>
          <p:cNvSpPr/>
          <p:nvPr/>
        </p:nvSpPr>
        <p:spPr>
          <a:xfrm>
            <a:off x="286170" y="1983146"/>
            <a:ext cx="11619660" cy="3769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«Маршрут»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указываем название маршрута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«Точка синхронизации»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выбираем дистрибьютор/филиал, для которого создается маршрут. При выборе ТС в него можно будет добавить только ТТ выбранной ТС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«Объект </a:t>
            </a:r>
            <a:r>
              <a:rPr lang="ru-RU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оргструктуры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выбираем ТП, который будет отвечать за этот маршрут (в дальнейшем с помощью этого поля в режиме редактирования карточки маршрута можно менять ответственного за данный маршрут)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«Объект географии»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оставляем пустым. При указанной географии в маршруте в него можно будет добавить только те ТТ, география которых соответствует географии маршрута или является ее дочерним объектом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«Статус»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указываем статус «2 – Активный»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«Цикличность»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указываем цикличность выполнения маршрута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«Номер дня недели»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указываем день недели для посещения этого маршрута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«Начальная дата»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при необходимости указываем начальную даты действия маршрута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«Конечная дата»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при необходимости указываем конечную дату действия маршрута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Установленное значение флажка 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«Маршрут упорядочен»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указывает на то, визит в следующую торговую точку по данному маршруту возможен, если были выполнены визиты во все предыдущие торговые точки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BBE4FE2-083F-4D23-B89A-FBF09CE115E8}"/>
              </a:ext>
            </a:extLst>
          </p:cNvPr>
          <p:cNvSpPr/>
          <p:nvPr/>
        </p:nvSpPr>
        <p:spPr>
          <a:xfrm>
            <a:off x="286170" y="5890527"/>
            <a:ext cx="11619660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</a:t>
            </a:r>
            <a:r>
              <a:rPr lang="uk-UA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внесения информации нажимаем </a:t>
            </a:r>
            <a:r>
              <a:rPr lang="uk-UA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кнопку «</a:t>
            </a:r>
            <a:r>
              <a:rPr lang="uk-UA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Сохранить</a:t>
            </a:r>
            <a:r>
              <a:rPr lang="uk-UA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endParaRPr lang="ru-RU" sz="16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D73AD9A-DB42-42C4-8A3B-2AB2CB730A13}"/>
              </a:ext>
            </a:extLst>
          </p:cNvPr>
          <p:cNvSpPr/>
          <p:nvPr/>
        </p:nvSpPr>
        <p:spPr>
          <a:xfrm>
            <a:off x="4920422" y="1538490"/>
            <a:ext cx="2351156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заполнения:</a:t>
            </a:r>
            <a:endParaRPr lang="ru-RU" sz="16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CAA173F-A7CE-4825-8105-7A013B9A28EC}"/>
              </a:ext>
            </a:extLst>
          </p:cNvPr>
          <p:cNvPicPr/>
          <p:nvPr/>
        </p:nvPicPr>
        <p:blipFill rotWithShape="1">
          <a:blip r:embed="rId6"/>
          <a:srcRect l="72647" t="894" r="22791" b="91885"/>
          <a:stretch/>
        </p:blipFill>
        <p:spPr>
          <a:xfrm>
            <a:off x="9468464" y="5743504"/>
            <a:ext cx="530942" cy="49161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3" name="Стрелка: пятиугольник 12">
            <a:extLst>
              <a:ext uri="{FF2B5EF4-FFF2-40B4-BE49-F238E27FC236}">
                <a16:creationId xmlns:a16="http://schemas.microsoft.com/office/drawing/2014/main" id="{7D80A233-E79B-4FAC-93F8-072DB53C1381}"/>
              </a:ext>
            </a:extLst>
          </p:cNvPr>
          <p:cNvSpPr/>
          <p:nvPr/>
        </p:nvSpPr>
        <p:spPr>
          <a:xfrm>
            <a:off x="0" y="317609"/>
            <a:ext cx="8969829" cy="957403"/>
          </a:xfrm>
          <a:prstGeom prst="homePlate">
            <a:avLst/>
          </a:prstGeom>
          <a:solidFill>
            <a:srgbClr val="F4E95E"/>
          </a:solidFill>
          <a:ln>
            <a:solidFill>
              <a:srgbClr val="F4E95E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FB5B9F-D299-462E-8AFB-5FFF02CC5AB6}"/>
              </a:ext>
            </a:extLst>
          </p:cNvPr>
          <p:cNvSpPr txBox="1"/>
          <p:nvPr/>
        </p:nvSpPr>
        <p:spPr>
          <a:xfrm>
            <a:off x="190921" y="367940"/>
            <a:ext cx="8299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СПРАВОЧНИК «ТОРГОВЫЕ ТОЧКИ». ЗАКЛАДКА МАРШРУТЫ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684FA52-B102-4BEB-AB87-AF96701079EA}"/>
              </a:ext>
            </a:extLst>
          </p:cNvPr>
          <p:cNvSpPr/>
          <p:nvPr/>
        </p:nvSpPr>
        <p:spPr>
          <a:xfrm>
            <a:off x="190921" y="802095"/>
            <a:ext cx="5913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Редактирование наполнения маршрута (привязки к ТТ)</a:t>
            </a:r>
            <a:endParaRPr lang="ru-RU" b="1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2C477EF-2B3A-4E0D-B8B2-A0D481D1287A}"/>
              </a:ext>
            </a:extLst>
          </p:cNvPr>
          <p:cNvSpPr/>
          <p:nvPr/>
        </p:nvSpPr>
        <p:spPr>
          <a:xfrm>
            <a:off x="5872146" y="6544670"/>
            <a:ext cx="6195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Часть 5. СПРАВОЧНИК «ТОРГОВЫЕ ТОЧКИ». Закладка «маршруты»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377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DF4064-7989-4AFF-89D9-EA731A5CC7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105" r="1042"/>
          <a:stretch/>
        </p:blipFill>
        <p:spPr>
          <a:xfrm>
            <a:off x="1" y="1936955"/>
            <a:ext cx="12191999" cy="492104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DC5E28-EA1A-42BB-B1A4-C8C9F92CEA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105" r="1042"/>
          <a:stretch/>
        </p:blipFill>
        <p:spPr>
          <a:xfrm>
            <a:off x="-1" y="-248"/>
            <a:ext cx="12202583" cy="2859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F3006E-A792-4858-B8D4-273FF85152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484" y="317610"/>
            <a:ext cx="1258595" cy="30527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E6F5B16-589F-4918-AA64-9A556F574BDA}"/>
              </a:ext>
            </a:extLst>
          </p:cNvPr>
          <p:cNvSpPr/>
          <p:nvPr/>
        </p:nvSpPr>
        <p:spPr>
          <a:xfrm>
            <a:off x="190921" y="1422693"/>
            <a:ext cx="11714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</a:t>
            </a: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создания</a:t>
            </a: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«шапки» </a:t>
            </a:r>
            <a:r>
              <a:rPr lang="uk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маршрута</a:t>
            </a: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</a:t>
            </a: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наполнить</a:t>
            </a: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его ТТ, </a:t>
            </a:r>
            <a:r>
              <a:rPr lang="uk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которые</a:t>
            </a: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следует</a:t>
            </a: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посещать</a:t>
            </a: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согласно</a:t>
            </a: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маршруту </a:t>
            </a:r>
            <a:endParaRPr lang="ru-RU" b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ACF05D1-C3D9-4F46-A5E7-75745452E8D8}"/>
              </a:ext>
            </a:extLst>
          </p:cNvPr>
          <p:cNvSpPr/>
          <p:nvPr/>
        </p:nvSpPr>
        <p:spPr>
          <a:xfrm>
            <a:off x="5714268" y="2921954"/>
            <a:ext cx="6054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карточке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маршрута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во </a:t>
            </a:r>
            <a:r>
              <a:rPr lang="uk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вкладке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uk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Торговые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точки» на </a:t>
            </a:r>
            <a:r>
              <a:rPr lang="uk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панели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инструментов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нажать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кнопку </a:t>
            </a: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Привязать</a:t>
            </a: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b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FE619BA-7236-4121-92FB-A4F557A8F0DB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57395" y="2610278"/>
            <a:ext cx="5285647" cy="139212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F03B7C3-46FF-4AEB-8950-118B030C058F}"/>
              </a:ext>
            </a:extLst>
          </p:cNvPr>
          <p:cNvSpPr/>
          <p:nvPr/>
        </p:nvSpPr>
        <p:spPr>
          <a:xfrm>
            <a:off x="5714267" y="4911703"/>
            <a:ext cx="6054946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2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uk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появившемся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окне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выбрать</a:t>
            </a: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нужные</a:t>
            </a: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uk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орговые</a:t>
            </a: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точки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uk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нажать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кнопку </a:t>
            </a: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«ОК»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938654F-1AF1-4437-A6E4-3A32E205AAE0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357395" y="4240542"/>
            <a:ext cx="5285647" cy="21025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581DFAF-C852-4C62-BF27-07FCE0E102BD}"/>
              </a:ext>
            </a:extLst>
          </p:cNvPr>
          <p:cNvSpPr/>
          <p:nvPr/>
        </p:nvSpPr>
        <p:spPr>
          <a:xfrm>
            <a:off x="190921" y="2077098"/>
            <a:ext cx="2517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uk-UA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этого</a:t>
            </a:r>
            <a:r>
              <a:rPr lang="uk-UA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</a:t>
            </a: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E33721E-3C71-41AE-9370-CE8625458606}"/>
              </a:ext>
            </a:extLst>
          </p:cNvPr>
          <p:cNvSpPr/>
          <p:nvPr/>
        </p:nvSpPr>
        <p:spPr>
          <a:xfrm>
            <a:off x="286170" y="2541460"/>
            <a:ext cx="11714909" cy="1520896"/>
          </a:xfrm>
          <a:prstGeom prst="rect">
            <a:avLst/>
          </a:prstGeom>
          <a:noFill/>
          <a:ln w="190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E53660B-29BF-4E78-8360-104587D2B936}"/>
              </a:ext>
            </a:extLst>
          </p:cNvPr>
          <p:cNvSpPr/>
          <p:nvPr/>
        </p:nvSpPr>
        <p:spPr>
          <a:xfrm>
            <a:off x="294108" y="4180935"/>
            <a:ext cx="11714909" cy="2247116"/>
          </a:xfrm>
          <a:prstGeom prst="rect">
            <a:avLst/>
          </a:prstGeom>
          <a:noFill/>
          <a:ln w="190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пятиугольник 15">
            <a:extLst>
              <a:ext uri="{FF2B5EF4-FFF2-40B4-BE49-F238E27FC236}">
                <a16:creationId xmlns:a16="http://schemas.microsoft.com/office/drawing/2014/main" id="{7E88FAF6-9A58-4D83-8A29-92709B567C20}"/>
              </a:ext>
            </a:extLst>
          </p:cNvPr>
          <p:cNvSpPr/>
          <p:nvPr/>
        </p:nvSpPr>
        <p:spPr>
          <a:xfrm>
            <a:off x="0" y="317609"/>
            <a:ext cx="8969829" cy="957403"/>
          </a:xfrm>
          <a:prstGeom prst="homePlate">
            <a:avLst/>
          </a:prstGeom>
          <a:solidFill>
            <a:srgbClr val="F4E95E"/>
          </a:solidFill>
          <a:ln>
            <a:solidFill>
              <a:srgbClr val="F4E95E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D1F041-B447-4893-B103-86CCC3087DDB}"/>
              </a:ext>
            </a:extLst>
          </p:cNvPr>
          <p:cNvSpPr txBox="1"/>
          <p:nvPr/>
        </p:nvSpPr>
        <p:spPr>
          <a:xfrm>
            <a:off x="190921" y="367940"/>
            <a:ext cx="8299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СПРАВОЧНИК «ТОРГОВЫЕ ТОЧКИ». ЗАКЛАДКА МАРШРУТЫ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7358D30-9893-4D40-9221-6686FD50686B}"/>
              </a:ext>
            </a:extLst>
          </p:cNvPr>
          <p:cNvSpPr/>
          <p:nvPr/>
        </p:nvSpPr>
        <p:spPr>
          <a:xfrm>
            <a:off x="190921" y="802095"/>
            <a:ext cx="5913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Редактирование наполнения маршрута (привязки к ТТ)</a:t>
            </a:r>
            <a:endParaRPr lang="ru-RU" b="1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CEC41A1-8C13-46CF-9745-A3AFD6E14E6D}"/>
              </a:ext>
            </a:extLst>
          </p:cNvPr>
          <p:cNvSpPr/>
          <p:nvPr/>
        </p:nvSpPr>
        <p:spPr>
          <a:xfrm>
            <a:off x="5872146" y="6544670"/>
            <a:ext cx="6195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Часть 5. СПРАВОЧНИК «ТОРГОВЫЕ ТОЧКИ». Закладка «маршруты»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470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DF4064-7989-4AFF-89D9-EA731A5CC7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105" r="1042"/>
          <a:stretch/>
        </p:blipFill>
        <p:spPr>
          <a:xfrm>
            <a:off x="1" y="6572251"/>
            <a:ext cx="12191999" cy="2857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DC5E28-EA1A-42BB-B1A4-C8C9F92CEA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105" r="1042"/>
          <a:stretch/>
        </p:blipFill>
        <p:spPr>
          <a:xfrm>
            <a:off x="-1" y="-248"/>
            <a:ext cx="12202583" cy="2859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F3006E-A792-4858-B8D4-273FF85152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484" y="317610"/>
            <a:ext cx="1258595" cy="30527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EECB790-87F8-4601-890E-56E1D47D0A3A}"/>
              </a:ext>
            </a:extLst>
          </p:cNvPr>
          <p:cNvSpPr/>
          <p:nvPr/>
        </p:nvSpPr>
        <p:spPr>
          <a:xfrm>
            <a:off x="190921" y="1852606"/>
            <a:ext cx="11586323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перехода к редактированию 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ШАПКИ МАРШРУТОВ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необходимо: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4359594-9259-46FD-9F34-31DA8A09DD56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14756" y="2804437"/>
            <a:ext cx="6332220" cy="289010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02EB0D2-A2DE-4E33-AF45-19BB2539FB8F}"/>
              </a:ext>
            </a:extLst>
          </p:cNvPr>
          <p:cNvSpPr/>
          <p:nvPr/>
        </p:nvSpPr>
        <p:spPr>
          <a:xfrm>
            <a:off x="286170" y="6107021"/>
            <a:ext cx="11619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внесения изменений необходимо нажать 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«Сохранить»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правом нижнем углу</a:t>
            </a:r>
            <a:endParaRPr lang="ru-RU" b="1" dirty="0"/>
          </a:p>
        </p:txBody>
      </p:sp>
      <p:sp>
        <p:nvSpPr>
          <p:cNvPr id="13" name="Стрелка: пятиугольник 12">
            <a:extLst>
              <a:ext uri="{FF2B5EF4-FFF2-40B4-BE49-F238E27FC236}">
                <a16:creationId xmlns:a16="http://schemas.microsoft.com/office/drawing/2014/main" id="{D4FCE1D6-532E-4E75-9365-874D50BCAEB3}"/>
              </a:ext>
            </a:extLst>
          </p:cNvPr>
          <p:cNvSpPr/>
          <p:nvPr/>
        </p:nvSpPr>
        <p:spPr>
          <a:xfrm>
            <a:off x="0" y="317609"/>
            <a:ext cx="8969829" cy="957403"/>
          </a:xfrm>
          <a:prstGeom prst="homePlate">
            <a:avLst/>
          </a:prstGeom>
          <a:solidFill>
            <a:srgbClr val="F4E95E"/>
          </a:solidFill>
          <a:ln>
            <a:solidFill>
              <a:srgbClr val="F4E95E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38EB47-5160-42EB-A362-FD6D7032FF0E}"/>
              </a:ext>
            </a:extLst>
          </p:cNvPr>
          <p:cNvSpPr txBox="1"/>
          <p:nvPr/>
        </p:nvSpPr>
        <p:spPr>
          <a:xfrm>
            <a:off x="190921" y="367940"/>
            <a:ext cx="8299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СПРАВОЧНИК «ТОРГОВЫЕ ТОЧКИ». ЗАКЛАДКА МАРШРУТЫ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9787D04-E5CE-4B3C-AD02-CA40B2ED5B8A}"/>
              </a:ext>
            </a:extLst>
          </p:cNvPr>
          <p:cNvSpPr/>
          <p:nvPr/>
        </p:nvSpPr>
        <p:spPr>
          <a:xfrm>
            <a:off x="190921" y="802095"/>
            <a:ext cx="5913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Редактирование наполнения маршрута (привязки к ТТ)</a:t>
            </a:r>
            <a:endParaRPr lang="ru-RU" b="1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0A44A10-4E8B-40A5-ABF4-F5E315E63B55}"/>
              </a:ext>
            </a:extLst>
          </p:cNvPr>
          <p:cNvSpPr/>
          <p:nvPr/>
        </p:nvSpPr>
        <p:spPr>
          <a:xfrm>
            <a:off x="6918845" y="3429000"/>
            <a:ext cx="48687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справочнике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«Маршруты»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кликнуть правой кнопкой мыши на нужном, в контекстном меню нажать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«Редактировать»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после чего откроется карточка маршрута, в которой поля будут доступны для редактирования </a:t>
            </a:r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7B72A80-AC0E-4E2E-AB5C-82825EA0FDE0}"/>
              </a:ext>
            </a:extLst>
          </p:cNvPr>
          <p:cNvSpPr/>
          <p:nvPr/>
        </p:nvSpPr>
        <p:spPr>
          <a:xfrm>
            <a:off x="242887" y="2565292"/>
            <a:ext cx="11534357" cy="3354829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AA64709-C635-4CFB-AB80-F1500D632C08}"/>
              </a:ext>
            </a:extLst>
          </p:cNvPr>
          <p:cNvSpPr/>
          <p:nvPr/>
        </p:nvSpPr>
        <p:spPr>
          <a:xfrm>
            <a:off x="5872146" y="6544670"/>
            <a:ext cx="6195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Часть 5. СПРАВОЧНИК «ТОРГОВЫЕ ТОЧКИ». Закладка «маршруты»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862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DF4064-7989-4AFF-89D9-EA731A5CC7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105" r="1042"/>
          <a:stretch/>
        </p:blipFill>
        <p:spPr>
          <a:xfrm>
            <a:off x="1" y="6572251"/>
            <a:ext cx="12191999" cy="2857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DC5E28-EA1A-42BB-B1A4-C8C9F92CEA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105" r="1042"/>
          <a:stretch/>
        </p:blipFill>
        <p:spPr>
          <a:xfrm>
            <a:off x="-1" y="-248"/>
            <a:ext cx="12202583" cy="2859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F3006E-A792-4858-B8D4-273FF85152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484" y="317610"/>
            <a:ext cx="1258595" cy="30527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3B80EA3-BB42-4795-814F-62ABA3BDD108}"/>
              </a:ext>
            </a:extLst>
          </p:cNvPr>
          <p:cNvSpPr/>
          <p:nvPr/>
        </p:nvSpPr>
        <p:spPr>
          <a:xfrm>
            <a:off x="199640" y="1738340"/>
            <a:ext cx="11810158" cy="968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2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справочнике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«Маршруты»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кликнуть левой кнопкой мыши на нужном, после чего откроется карточка маршрута доступная для просмотра.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возможности редактировать необходимо нажать на иконку «Редактировать»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правом верхнем углу. После внесения изменения необходимо нажать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«Сохранить»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правом нижнем углу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95CA72-CE4B-456B-BA21-67A4FBD60989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042163" y="3305578"/>
            <a:ext cx="7878231" cy="301141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0" name="Стрелка: пятиугольник 9">
            <a:extLst>
              <a:ext uri="{FF2B5EF4-FFF2-40B4-BE49-F238E27FC236}">
                <a16:creationId xmlns:a16="http://schemas.microsoft.com/office/drawing/2014/main" id="{652A2759-D7C7-4DD3-BA6D-D2C099F4AA1A}"/>
              </a:ext>
            </a:extLst>
          </p:cNvPr>
          <p:cNvSpPr/>
          <p:nvPr/>
        </p:nvSpPr>
        <p:spPr>
          <a:xfrm>
            <a:off x="0" y="317609"/>
            <a:ext cx="8969829" cy="957403"/>
          </a:xfrm>
          <a:prstGeom prst="homePlate">
            <a:avLst/>
          </a:prstGeom>
          <a:solidFill>
            <a:srgbClr val="F4E95E"/>
          </a:solidFill>
          <a:ln>
            <a:solidFill>
              <a:srgbClr val="F4E95E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A63CDB-7F2D-41A7-83F2-98D88DB2031C}"/>
              </a:ext>
            </a:extLst>
          </p:cNvPr>
          <p:cNvSpPr txBox="1"/>
          <p:nvPr/>
        </p:nvSpPr>
        <p:spPr>
          <a:xfrm>
            <a:off x="190921" y="367940"/>
            <a:ext cx="8299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СПРАВОЧНИК «ТОРГОВЫЕ ТОЧКИ». ЗАКЛАДКА МАРШРУТЫ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2660C9E-16B0-46E3-A372-766DB708A227}"/>
              </a:ext>
            </a:extLst>
          </p:cNvPr>
          <p:cNvSpPr/>
          <p:nvPr/>
        </p:nvSpPr>
        <p:spPr>
          <a:xfrm>
            <a:off x="190921" y="802095"/>
            <a:ext cx="5913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Редактирование наполнения маршрута (привязки к ТТ)</a:t>
            </a:r>
            <a:endParaRPr lang="ru-RU" b="1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C82542A-F0B7-4BCA-B691-548A424ACD3E}"/>
              </a:ext>
            </a:extLst>
          </p:cNvPr>
          <p:cNvSpPr/>
          <p:nvPr/>
        </p:nvSpPr>
        <p:spPr>
          <a:xfrm>
            <a:off x="215900" y="6576625"/>
            <a:ext cx="21952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Январь 2019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8874E15-4218-4AF6-A76E-E7239DA0ECF6}"/>
              </a:ext>
            </a:extLst>
          </p:cNvPr>
          <p:cNvSpPr/>
          <p:nvPr/>
        </p:nvSpPr>
        <p:spPr>
          <a:xfrm>
            <a:off x="5872146" y="6544670"/>
            <a:ext cx="6195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Часть 5. СПРАВОЧНИК «ТОРГОВЫЕ ТОЧКИ». Закладка «маршруты»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25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DF4064-7989-4AFF-89D9-EA731A5CC7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105" r="1042"/>
          <a:stretch/>
        </p:blipFill>
        <p:spPr>
          <a:xfrm>
            <a:off x="1" y="3267524"/>
            <a:ext cx="12191999" cy="359047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DC5E28-EA1A-42BB-B1A4-C8C9F92CEA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105" r="1042"/>
          <a:stretch/>
        </p:blipFill>
        <p:spPr>
          <a:xfrm>
            <a:off x="-1" y="-248"/>
            <a:ext cx="12202583" cy="2859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F3006E-A792-4858-B8D4-273FF85152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484" y="317610"/>
            <a:ext cx="1258595" cy="30527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920F8CD-FBF5-4AC6-903C-EAE1E406637B}"/>
              </a:ext>
            </a:extLst>
          </p:cNvPr>
          <p:cNvSpPr/>
          <p:nvPr/>
        </p:nvSpPr>
        <p:spPr>
          <a:xfrm>
            <a:off x="190921" y="1659820"/>
            <a:ext cx="11714909" cy="1243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перехода к редактированию наполнения маршрутов необходимо:</a:t>
            </a:r>
            <a:endParaRPr lang="ru-RU" sz="16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9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справочнике «Маршруты» кликнуть на треугольнике напротив нужного маршрута, после чего появиться окно с ТТ, которые привязаны к нему</a:t>
            </a:r>
            <a:endParaRPr lang="ru-RU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B866CBD-7587-4D4E-83B6-F909FB522747}"/>
              </a:ext>
            </a:extLst>
          </p:cNvPr>
          <p:cNvSpPr/>
          <p:nvPr/>
        </p:nvSpPr>
        <p:spPr>
          <a:xfrm>
            <a:off x="6317390" y="4516539"/>
            <a:ext cx="5683689" cy="968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деактивации привязки ТТ к маршруту отмечаем нужные ТТ, кликаем правой кнопкой мыши и в контекстном меню нажимаем «Отвязать» </a:t>
            </a:r>
            <a:endParaRPr lang="ru-RU" sz="16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4F6F2D4-101B-445A-9D72-33064A95DA0C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92519" y="3482363"/>
            <a:ext cx="5858353" cy="30076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A269E9C-5422-4CD1-8418-5D14B7BEBAD7}"/>
              </a:ext>
            </a:extLst>
          </p:cNvPr>
          <p:cNvSpPr/>
          <p:nvPr/>
        </p:nvSpPr>
        <p:spPr>
          <a:xfrm>
            <a:off x="105834" y="3400954"/>
            <a:ext cx="11895245" cy="3168465"/>
          </a:xfrm>
          <a:prstGeom prst="rect">
            <a:avLst/>
          </a:prstGeom>
          <a:noFill/>
          <a:ln w="190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6" name="Стрелка: пятиугольник 15">
            <a:extLst>
              <a:ext uri="{FF2B5EF4-FFF2-40B4-BE49-F238E27FC236}">
                <a16:creationId xmlns:a16="http://schemas.microsoft.com/office/drawing/2014/main" id="{8B1265E5-CC29-4428-A4F4-F64D19B4D9AC}"/>
              </a:ext>
            </a:extLst>
          </p:cNvPr>
          <p:cNvSpPr/>
          <p:nvPr/>
        </p:nvSpPr>
        <p:spPr>
          <a:xfrm>
            <a:off x="0" y="317609"/>
            <a:ext cx="8969829" cy="957403"/>
          </a:xfrm>
          <a:prstGeom prst="homePlate">
            <a:avLst/>
          </a:prstGeom>
          <a:solidFill>
            <a:srgbClr val="F4E95E"/>
          </a:solidFill>
          <a:ln>
            <a:solidFill>
              <a:srgbClr val="F4E95E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3DE7EB-B3FC-44C5-B3DD-D6B44D013212}"/>
              </a:ext>
            </a:extLst>
          </p:cNvPr>
          <p:cNvSpPr txBox="1"/>
          <p:nvPr/>
        </p:nvSpPr>
        <p:spPr>
          <a:xfrm>
            <a:off x="190921" y="367940"/>
            <a:ext cx="8299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СПРАВОЧНИК «ТОРГОВЫЕ ТОЧКИ». ЗАКЛАДКА МАРШРУТЫ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A844CAA-4510-4A18-8DC8-B1092DF74CE7}"/>
              </a:ext>
            </a:extLst>
          </p:cNvPr>
          <p:cNvSpPr/>
          <p:nvPr/>
        </p:nvSpPr>
        <p:spPr>
          <a:xfrm>
            <a:off x="190921" y="802095"/>
            <a:ext cx="5913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Редактирование наполнения маршрута (привязки к ТТ)</a:t>
            </a:r>
            <a:endParaRPr lang="ru-RU" b="1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B7E4962-AC00-4813-9A9F-5C3C4F2218C0}"/>
              </a:ext>
            </a:extLst>
          </p:cNvPr>
          <p:cNvSpPr/>
          <p:nvPr/>
        </p:nvSpPr>
        <p:spPr>
          <a:xfrm>
            <a:off x="5872146" y="6544670"/>
            <a:ext cx="6195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Часть 5. СПРАВОЧНИК «ТОРГОВЫЕ ТОЧКИ». Закладка «маршруты»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887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DE965042-B319-4C7D-A505-A6862A4C2488}"/>
  <p:tag name="ISPRING_RESOURCE_FOLDER" val="C:\Users\egrushikhina\Desktop\Инструкция для мерчендайзера_SalesWorks_сентябрь_2018\"/>
  <p:tag name="ISPRING_PRESENTATION_PATH" val="C:\Users\egrushikhina\Desktop\Инструкция для мерчендайзера_SalesWorks_сентябрь_2018.pptx"/>
  <p:tag name="ISPRING_PROJECT_VERSION" val="9"/>
  <p:tag name="ISPRING_PROJECT_FOLDER_UPDATED" val="1"/>
  <p:tag name="ISPRING_SCREEN_RECS_UPDATED" val="C:\Users\egrushikhina\Desktop\Инструкция для мерчендайзера_SalesWorks_сентябрь_2018\"/>
  <p:tag name="ISPRING_LMS_API_VERSION" val="SCORM 1.2"/>
  <p:tag name="ISPRING_CMI5_LAUNCH_METHOD" val="any window"/>
  <p:tag name="ISPRING_ULTRA_SCORM_DURATION" val="36000"/>
  <p:tag name="ISPRING_SCORM_RATE_SLIDES" val="1"/>
  <p:tag name="ISPRING_SHOW_MESSAGE_ON_TIMEOUT" val="1"/>
  <p:tag name="ISPRING_SCORM_REPORT_STATUS" val="3"/>
  <p:tag name="ISPRINGCLOUDFOLDERID" val="1"/>
  <p:tag name="ISPRINGONLINEFOLDERID" val="1"/>
  <p:tag name="ISPRING_CURRENT_PLAYER_ID" val="universal"/>
  <p:tag name="ISPRING_FIRST_PUBLISH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compressionSettings&quot;:{&quot;imageSettings&quot;:{&quot;compressionType&quot;:&quot;LOSSLESS&quot;,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PRESENTATION_COURSE_TITLE" val="SalesWorks_СКК_1_Web_Zapusk i autenfikaciya"/>
  <p:tag name="ISPRING_PLAYERS_CUSTOMIZATION_2" val="UEsDBBQAAgAIAMtImU0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YcDZO+FgZj70GAAA0GgAAHQAAAHVuaXZlcnNhbC9jb21tb25fbWVzc2FnZXMubG5nzVltTxRXFP5u4n+YbGLSJhW1iaZpQDO7e4GJszPrzKxom2ZCKjEkCI3Yxn4DaSsNVojRYK1otU2/2A8j7Aos7PIX7vyF/pI+59yZ2RcgMwMh7Yfd7Lzc555z7jnPednBK/fvTGnfTdydnZyZHipcGDhf0Camv565NTl9e6hQ84bPflbQZu+NT98an5qZnhgqTM8UtCuXT58anBqfvv3t+O0J/D59StMG70zMzuJy9jJdda61yVtDhWrRL+qlq75n+3q16hdrnmdbvqkXhVm4LNdkIDfxqQ+eixYdglGyK1Xduumb9ojtF40RrP1NtuWGbIcP5Jbc02QTl7tyD2At3Nj66NNLl+5fuHjp41zIbkU3zVRsjcEvns+AbXmObfrYQJi+JW54wH4qV4D/TD7Lt9queaZhCQC8wfIV+SuA3uWDqDriOht9Ra7i8zR1dc1xhOX5rmmUhW+4vmV7bC9TeKLMquyEy5rcC+dgoDo+O/KDbJCR6HYLP9vyffgjP9yCBdvRu+E8XYQP8LuB70cabuzAutuyrhGOsngr/EkGaTKW7YpuWL4jXM8xSp5hW5BrRa7j6NrhnMbetaf2gQg7+wRQNxp4D3LjnQCb0hFD+kALfyEYuctCYQWp1hhIF2nMMm29zA5fEa6rj4g+Y3UZIDhMgnBek+v4VSczauFCOE8PIUGbbuN3Q5Pvodc8HBPGww161FBwUBUX0WHg5qT7zV3EtVadGv9e6QaQIFzUJm03XSFHHzOsEcSwbbq+sMrxHWi1CpHWIcVcuEhC0VlidwhFUqp4aeTEd3RXOByEAeu8JZtHQPBVJL8KH5I4BMPSwTPm80o0aoyMmvh4LNZLiDUHB4XO+WCqgnzzTz6Z3Ui3DCCIQOEggl13zHYo6p6QwSmilA/ssTyIPdKuns/J0vY2rJINDih53fuvAYOPHEhLcrtHgnRAKKNznEa0AgMhYHxPkePaQZyxuc/H8KSlrIdHTfaRdXJ/smn46JNY2w8UPBo8oEExvMfvN+Q2vR8FQR2gC0T10KNDQqkRYeo1qzTqF71OKltlolnouFpGDJBXL0+8SU5NHXAvD8j1gwJ8qyfAU8WPNvOL9g1wOpv9mXybZ5V9lWJLvsiz5qZwVfpLW2Tp140RnX0ESSemds44T8IljexDmkfun7h6oIzGxNabVLCIiRwOSpmFXEF94fSXYdhmuDCQTyhXXKshMA3d5BPr7BMJ1+rNdftEO640SOUlUSZuuVYzvvCHdcMU5b5YYlu1OjZahJhbGocNnDTKcImN8N6ZKNFbZXHjjKZipHGoufflb3AS/P9x+DNnnG7r51Wnp87o0ypOoyqYI6II4nDmlKNoqbumaGWjlay2OYo+RKAnpwwRD8MsdrlexHQnoJVbEpbuGHaK4yk/Ab2y4/WJeACrkzYBE9vG/9Q9E8WP6qJH8Mo8ZjmqKrm9M69DnrxariqUBPoBkLI4e2d8cir7slHarGjYTOdNiLmUJYd31hvWsM0ma4PTSYs6FZ7plWsHwbJjkDVyW1Xj/EBZgRNI1Ja0VS/Ss0d6PdvZxR3F+So9X9NxMU+85yPMgXId1rK5FE3qkv1SBdnxxkTRNTxV/QREW2lLmVaPUUDGnHjypWJXZ9pTDXmGZwouoja4iqWm+WHSr9GWXPVtZC3VsU+tImKbqkJlPy2TXVSBSpusQ5nN6PyjrpICM2OLTIVpbDzynw0y9a6yqwyuHEfgyDavewYLXdL1CRM+TtssIbvjNB1dhHXyfuMK3UF7UNKtklCN7INoAhFkXApCIRubnps0KW/4mGmQVY9cbTvKoq2YeMkVMm6gpkplMaxjk9iYxCrU/zczgvSL+DtakVX5B7r/v+VbuYLPOw2gr+RzSP9CrnyeC5faK+Q3keB/yY3aLtcLTbn1VW40UrMD9hYGax5cXKVCe3qxVzaeyr2kVgyKPs+yPBoKdp1v5tGgZyD4esdmT1gJDt92uIxCqcEkwR69e8BYISlR2bcPH6Q1NGa4Ta4iFum5pqCDeE5HE5GBdInBCpHT6Z6nl0YrIA6XfYZIZwGBNh8u5YGJfbdk1xxXJLyjxtLJ/EqjlozA00OvG7yiO1eR23j4A9DnMAuNJ4gNdpWRiJD7pmXhcp4t2H2i4UPi03kAOlPlV1ymE+ftxFkoD9DxKyGyk2dUfb1c5mE8MF5Q4wCUVpywovFWnXNWl6x0c6d7Zk/E2ze1z7p/aVS3kKP/ExEcIZKZPY2QOzPWDfabTSqr/pn7Kw2I67M4yyEPqOvOvy5cXyZDpV605GqW/98ZPNf1d8+/UEsDBBQAAgAIANhwNk5zanLmpQAAAIIBAAAuAAAAdW5pdmVyc2FsL3BsYXliYWNrX2FuZF9uYXZpZ2F0aW9uX3NldHRpbmdzLnhtbHWQQQqDMBBF957CGwhdh0DXpUWoFxhxKgNJJiSj4O1NRG1p02Xe+3/CjIooQm6MuqprBZPwUyCIljChat7vbCPMeHVkQYhdwoJxz5VMbhhm3waM6GRT+gUmpvwPPz5vDSznoHjEC6Zc6MiivpQKm8klBzONG+sWj9qQJcFBNV88R9FBb/CGS88QhscZ2Jf+q3M3LTdZvPOA2ge2XlTzgap0suPuK1BLAwQUAAIACADYcDZO847KM8oFAADJHAAAJwAAAHVuaXZlcnNhbC9mbGFzaF9wdWJsaXNoaW5nX3NldHRpbmdzLnhtbO1ZX28TRxB/z6dYXcVbsRMILUS2UYjPwqrjpPbRwlO08W3iK+e7092akD7lj1qoggBVoFZtKW1V9dmAXUKI06+w+xX6STpzd3b8JzEbGlJQeTDEuzO/mfntzOyNL3XxZs0mN5gfWK6T1iYS4xphTsU1LWc5rV0xcqfPayTg1DGp7TosrTmuRi5mxlJefdG2gmqZcQ6iAQEYJ5jyeFqrcu5NJZMrKysJK/B83HXtOgf8IFFxa0nPZwFzOPOTnk1X4T++6rFAixEUAOBTc51YLTM2RkgqQpp1zbrNiGWC546FQVE7Z9OgqiUjsUVaub7su3XHnHFt1yf+8mJa+2BGz05kz3ZkIqisVWMOchJkYBGX+RQ1TQu9oHbZ+pKRKrOWq+DuxPikRlYsk1fT2plJhAHx5DBMCB7FThFmxgUSHB7j1xinJuU0+hoZ9NkS8+E0WJDhfp0BaN9ajyRnN3l3IVoyVx1asyoG7BCkKq1ljYWSntNLenFGX7hSKkSuKmsYeaOgK+nMl/SyXjT00sKl/NwRNV7Hij47nS8cUedz/VI5bxzVUnF69qgq85fnimo6l6/N66VCvvjJgjE3VzDy8/ta4dH3HHIq2Z8vKcgrt+73ZUWnzOarLncHkiNgHMrcpv4yM9ycBVm8RO2AaeQLjy1/Wqe2xVcxs6EbXGfMmw48VuElTNu0hqmo7cNFgOAaGOupiXPdmrgw2Rd9MjLfE9nBjqYo57RShfrhnfTvXelIWahJK9y6AbXJBsJcqtt2ue55rs/3K6h3sevEITCpJdfpKyz8ThZd2+wyxmqLzCzSGutpOuXrlpMDyQmNLME528DlnMccUqYONDqLA7+VLkBQXwy4xcMGl4ulp32L2gTwoBMzMlse4rtSpT6wGPSux0eL3aWSEd+JhngqWnJN3hbbckPeIXIN/lgXe7DcEG2xLVrRYUQKhwL9Ll6Czq5oyHW5gYBKWj+B/JrYUZb/McbfFjtK8j/LWxgNaoTBiacQmlJA+ukatWwlI78CUS/khpLst3KLyK/EXuSRaIFHQNtz+DwBspH02NG/gJc9cHYXZeVatNACyZZog2JDfg0kbBO53tn5E/Rb4pnYI6DTCmNuXFTy6RHogX10SzQBdRcxng8nxkYE++G+xSYEAAy3xC6soTD8+QJDI+BMg4gmqG+iT+IFeAoZAkSJZkLJqwfipbzXhY2da3SAw9xsy60+YBJSMBiK3AQJhLmNDMfMxm52Yopg95EgrlPlQj6rL+SLWf3qqRN2eQT7x+MppiFa7uTZbYBTZ4NEB9zCTNuDNGhFmTyQsriMjiNMC1JhU96V32A/6UGWW4njTFHYaUfdB7Z2wj7xFA8dg5J3TihxVX3FvUbYNZ+9BSV11CoaHdCbr6fXKKHjd7BbRlHWw7GEZXSsVJ18sXVoD/tkEz4v0Sw+C+DygWSP8CY+oyaK7YBOG26uhjq7hwTdCM1geTcGTOEFu4FOyztoD9Mn+gf4vwdu7MjNhOK1vo8Yu9Huj3XIieOwOz5x5uzkuY8+Pn9hKpH8e+2P0yOV4hFh3qaW05kRZkbOY8qaA7PfK/QOneaU9Y7q6YjJTlnzgPlOWXdwylNWHJr1XqE5YuIb0s25fg0GIGb26OfR6vSMkf8sb1xbMPSrRj9AmGDDo0IqiWPMwVNNON29tUPNI3EfBpv74oFiu7sPc8VD8VBVWvEp4KH4TW1GET8oyT3u68c9Y8LAVCDvKpp9Fj4mYVu/FbV3bLHt8LLahqssHjFOrGedQGWdUHX865k/Kq83Ux2vdVbvSFv5v/L2/kemd/NHJvFLOHBvAjPrcktJ43to9DjN4hS4G7V9fOId4FPeU7zM9oAXfMxtYgyK8T7Gayi8jJ6E00BL8XF6B5zeQobe2JXy6nIr67P5S3OF7PtG/18xGH3rvqHoeyXR/Zm//9UX7tQsx6oBrbZlsu77ssy5yfFU8uCtsTFA63/9mBn7B1BLAwQUAAIACADYcDZOeMv84n4DAACdDAAAIQAAAHVuaXZlcnNhbC9mbGFzaF9za2luX3NldHRpbmdzLnhtbJVXUU8iMRB+91cQ7l3OFQ9NVhIETMxxak7P9y47QmO33bRdPP79Tbct28KucBITOvN905nO16mm6oPy3gakooLf9pP++KzXS5eVlMD1KxQlIxp6GVHwkN/27/8sFv2BhQgm5AtoTflKGYu39SgCs0prwc+XgmuMc86FLAjrj7/d1z/poEYeYwlM61TOO1lCs01yNRqNpqdQ3B7J1WRy2UlYiqIkfLsQK3GekeXHSoqK5ya1S/Ppoq23JUhG+Qcir5Lru1lnEYwq/aChiHKaX8yTeXIapZSgFJiUbmaTZPLjKIuRDJjfaTgaXg8nJ3Karb5uzB5tQxXVNW2UjC5Hwy5aSVYQH/J0PruYXXbjOUaPu/JlXpag4a8+WjmKfwsyDj68wXyuOhmirMr/0Ugpxcoc6B5nZD5HOUyQHK8fEmY35nOUYAoyGx0VpGI0xzYImVspfjefLnDXWbqv4ZBIzd2Wgj2bJuxND6OQjMFYywrSgV9Zn1qLz6dK42WC8TthCgGhqQE9Y4XPpFI+TGxrcL/hk/I8ADlDg3gTrCpgavMNgLG9wU+nd/VcCfPb2YIEJWycMciwMTbIRzzWA2RgbJAvpltPnG0P4Psey/F6uCOumV+fPnqBE1z68/Ir7zU7LcwtV8HWzuAxhchhXMvqlRZgupYOaptNaXCQU8rJhq6Ixnfpl8Fl2xcNpUoHe3YntHZZpZpqBm1qW4pKKswF3W+uWNe4Fo+l2HdDTfQC3rVHx8amJ+axCKVQr48L3YXbHZtd9zQ+Jbf9gsgPkK9CMNXvOR5ePwxjH+VDhhnW+JSCfODv4kQOFxrC+HURXWBhb+CpcKI1Wa4LTKmrgt2J2sa29y9127Y1lldFBnKOeqDg9RjbLG5NV2uGv/qNwifkMaHDaZl6jeE4oTu5BwYnACByufaXwS6sp6iYpgw24EdKYKgL7qosVXh12uo14oolGVhO0qObQI1QQlzsaCG8YV4inmWhI5a8CxxrXpNM1ZVFA8XP9iZyNO39kDRiDedjvXZKigKjv+0EsVfRcZJKixdNpHZBm7WrnWxgwmlRDyB0BNu3eCyHCVG6Y6md/hgO7E0K5s3aBVOe0OLpopgpO07aKLVnf8S+4vUcM1qYv9HCEVvbz4I34CdsM0Fk/riDRI9Ci9uysUx8NuuJjaO+KHU6CEy2P7tO4Hf8t2T8D1BLAwQUAAIACADYcDZOSzV2TcYFAABTHAAAJgAAAHVuaXZlcnNhbC9odG1sX3B1Ymxpc2hpbmdfc2V0dGluZ3MueG1s7VndbhNHFL7PU4y24q7YBEILkR0U4o2w6jiuvbRwFa29k3jLene1OyakV/lRC1UQoArUqi2lrapeG7BLCHH6CjOv0CfpOTtrxz+JM6FJaCUunNiz5zs/35xzZs9u6sqdmkNu0yC0PTetjSfOaYS6Fc+y3aW0dt2YPXtJIyEzXct0PJemNdfTyJWpsZRfLzt2WC1RxkA0JKDGDSd9ltaqjPmTyeTy8nLCDv0Ar3pOnYH+MFHxakk/oCF1GQ2SvmOuwD+24tNQizUoKIBPzXNj2NTYGCEpqWnOs+oOJbYFnrs2BmU611jN0ZJSqmxWbi0FXt21ZjzHC0iwVE5rH8zomfHMhY6M1JSxa9RFSsIpWMRlNmlalo1OmE7J/pKSKrWXquDt+LkJjSzbFqumtfMTqAbEk8NqIuUydBPVzHjAgcti/TXKTMtkpvwpDQZ0kQawGTScYkGdgtK+tR5JRu+w7oJcslZcs2ZXDLhCkKm0ljEWivqsXtTzM/rC9WJOuqqMMLJGTlfCFIp6Sc8benHhanb+iIi3saLPTWdzR8R8rl8tZY2jWspPzx0VUrg2n1fDXLtZ0Iu5bP6TBWN+PmdkC3uoaOt7NjmV7M+XFOSVVw/6sqJTZYWqx7yB5Agpgyp3zGCJGt6sDVm8aDoh1cgXPl36tG46NlvBzIZmcItSfzr0aYUVMW3TGqaitqdOKgTXwFhPTVzs1sTlib7ok9J8T2T7O5oyGTMrVagf1kn/3pWOlI1Is8Ls21CbdCDMxbrjlOq+7wVsr4J6F7tOHKAmtei5fYWFv0nZc6wuY7RWplberMEeFmZdjSzCxjpA3rxPXVIyXWhsNgNCK11EWC+HzGZRQ5uNpacD23QINC3ovJTMlYYIrlTNAGgLe9fjvcR2Upni3/EGf8FbYlXc41tiXdwnYhW+rPFdWG7wNt/iLcm+BByo6Hf+BjA7vCHWxDoqVEL9BPKrfFtZ/sdY/xbfVpL/WdzFaBARBcdfQGhKAelna6btKBn5FYh6LdaVZL8Vm0R8xXelR7wFHgFtr+DzHMhG0mNH/wJedsHZHZQVq3KhBZIt3gZgQ3wNJGwRsda58ifgW/wl3yWAaUUxN64o+fQUcGAf3eJN0LqDOl4NJ8a6VPvhnsUmBAAMt/gOrKEwfH2NoRFwpkF4E+Ab6BN/DZ5ChgBRvJlQ8uoxfyMedtXGzjU6iqPcbIvNPsUkomAwFLEBEqjmHjIcMxu72YlJqt3TBHGdKeWyGX0hm8/oN86csssj2D8eTzEN0XInz+6BOnU2iNzgFmbaLqRBS2byQMriMjqOalqQChvigfgG+0mPZrGZOM4UhStt2X3g0nbUJ17gpmNQ4v4pJa6qr3itEXXNl/+BkjpqFY0O6OTr6S1K6Pgd7JaRzHrYlqiMjpWq0y+2Du1Rn2zC5w2axXsBXN6X7BHexHvURLFtwLTh5Gqos3tA0I3IDJZ3Y8AUHrDr6LS4j/YwfeQf4P8huLEtNhKKx/qextiNdn+sQ04ch91z4+cvTFz86ONLlycTyb9X/zg7EhTPBAXHtN3OUDAzcgBTRg4Me4fgDhzflHFH9XTEKKeM3GegU8YOjnXKwKHh7hDkiBFvCDvrBTWYeKjVg8+i1ekZI/tZ1ri5YOg3jH4FUYINjwqpJM4t+48x0Tg3MMWU3+EY85Q/glHmEX+s2OAewSTxhD9RlVY895/w39SmEv6Dktyzvg7cMxgMzAHigaLZl9GNETbyu7KhY1NtR8fTFhxe8VBxal3qFGrplOph37HeHlkQsoROph7eanfeZet4T5VyVoX79VlSojUbQe+fG73j50b8l2iG3gBm1sSmEuJ76OQ4oOJgtyP7Ot7EDvApHiqeVrvAC965NjEGxXif4TkTnTbPoxv8luId8jY4vYkMndiZcXiplfS57NX5XOZEa85WK7r/Yaf6t/TJX91XDH3vFLrP6fvfXY3Bev+LwKmxfwBQSwMEFAACAAgA2HA2Tnd6KenHAQAAegYAAB8AAAB1bml2ZXJzYWwvaHRtbF9za2luX3NldHRpbmdzLmpzjZTBbqMwEIbvfYqIva6iLSGl2RstWalSDyu1t2oPhkwIivFYtsM2W+Xda5M0tWHYBl/wz+d/PGM8b1cT+0RlNPk5eeveu/nvcN5p4DSjdvA91PmI3jg90rxewXPdAK8FRD2k/Vh6lg+fBGUcic602D8ZkNqzi9B9WDOufVoSDorQNKG1hPaX0F6pwP+CxE5JHRPyqlzsjEExLVEYEGYqUDWsY6Jvv7rHT7AHYwvqC3TNSghM43mapvdj5KdjPM+yWcCV2Egm9o9Y4bRg5bZSuBOrU/yZGz692UtQ9ry3R2Ae397lwQZ5rc2DgaYfeHm9jJfxOCkVaA2nuIs8i7MbEuasAO75Jmlym2T/QQPjYUF7dFvr2nzQaZzO0sSnJatgUKX7ZX6dz0JMWK9BNQfBj5yBVzOWjORsD2pglSxs0HkAotzJCw5QKqxcRYZo6gaJcmSrWlRHLl+4QXJus8527N/oGsa0QLU6/xU/3PCZQTGCa4a9a7Yhbm0z1lsu6AyGvNy6F/WR6gucEqm4SGiSWtyexWA3pt9q3PzF5s3UFtQzIrfd050KaNtNQD2INTqBGcPKTWM1m88fv1OQWy8vTjJs9YerwztQSwMEFAACAAgA2HA2TmFlyq98AAAAfgAAABwAAAB1bml2ZXJzYWwvbG9jYWxfc2V0dGluZ3MueG1ss7GvyM1RKEstKs7Mz7NVMtQzUFJIzUvOT8nMS7dVCg1x07VQUiguScxLSczJz0u1VcrLV1Kwt+OyyclPTswJTi0pASosVijISaxMLQpJzQUySlL9EnOBKi/Mv7Dvwu4Ley92X9ipoKtwYcaF7Rf2XNh6YS8Y71PSt+MCAFBLAwQUAAIACADZcDZOviN4XeIaAAAjMQAAFwAAAHVuaXZlcnNhbC91bml2ZXJzYWwucG5n7Vp5VFPXug+gIFXUqlRUIFqnWpHBygyJqNVaBVRQkCm0EZExMiQBQghIe/EqEO2thDkqyqCSiAiBhAzUmmgDRMsQIATUNIkQkxAihMwvYO+9fWu9t+77//lHVtbZZ/++af++b3/7nPP3E0FHbD7Z+AkAALA5+s2hUwDAElcAwCJ9maVp5Oc6X6Ppzyzj1JEDAEKf/aTpYkl8QGAAANCCXa77bqnp2vriN2czAICVTxZ+ZixY4zkAwLXj6KGA0KwYKd+IfayN5iqURLu6bzbabNlx+MfLd17TUr7//f3On3aYB5Rs23bpwNenElcGfHtnyanAK0/Xtvy87Myy0IGMT/a8CBl1HL1S0F5+5fc7yyy/uNNyV9NPlktqOWN4qkyVy6uhquBzfoQ/rvM7RRoPbs87f7y4R6bvebpPP7SelqWwwBtqrnrmTpHWYwT0XHOTqa+a7Pxvjx5yv5I9alkMNPTI23ZbmIbHfky0hUaYM1GGaSxvqZlpRHbK/er2WJ3cqDWOLvgIWBNKyarPI96hrDFdbA5ouxpPkwnwicQlpstvTkjfVMhMAXylc8x7J7jYQGZtJ92nAGMmycrMFWYmDaknVW8c1mRiw/ru+8r9fq8hHlyyAgDo2M6/ivjmd/9Ub7ysWvkNkrbyU1PkX32W6TK85aRqXigiZ/Se5mfzjjAAgPzIF9TwokN8Aa5K0uceBhenABcFH1VdcvgpExvZ1+Ar/k+CyzJdRrc8n/FCq5YH+yG8sVZgbS5qfOHW5m9Vtx1+csKGmAmGltlR4GLJ6j+l/2/D+mtWE3pqcJ/2RxXEb74elvc9aGxgxosawMiaX+4CmmMDE3HZ2ylBjEa82WwuZhpLl7zpBmu7r1rJNSOIThxFluvweSwAwNgzGfMY+PuPV+JclW1EzJ9SzpukvJzoyJrXaR3RxteQyM+ZORVh5KSlxTk0uiTexVE3hnJEo6USZ0fdcPBjNq36v9sGZ4SPF6AlPGfHXL0nqDZM/iJmZWo7LunmV+j0Oktfds7sStn5kbgT+3hOdCdlAdYvgqZ7hgWNM4V5LA9cNhzdS4+qH6KkR6fUtfsCwxxUw7L3zul7PGkQZ+7cbzRBVPNXDzhPEXkpREuMIOpnSJaxTjIkTlJa41pqhDNeczD9nLTFRclq/y23asqL6caFtxmE3mcJ9wWN0mLkANKehfAVeJ0hpZxFgmSjsq6JwfbSFr8g4ibX+gstK+1WgWck61dBdINXi+SYyesQ9VuBxJkOxOGWzVwFRtGccRANEQt+eVIkTPR1h7VRU6lS3aRWOOOCuXAWodend7b7oq/88RuiHgp6GmjOnEv3T60X8/rEg1m5Q9DbQ01C5xIJLm5Ko7AnsIKVuguk07gqlgShZkNlInn/X0g0d1BUwNjLGI7Km552Dyvr3HuxAnf/2rRpofa5Nqnd3zZmz6JtLtAMm0hKnNCFRFlxKjGmCS5JalaOclNULU6R8iXYgsBmz1WEJB5cLyTz2FXdxtuETRaayXYnHAswxUjrk6yQZLTUQHg8e85tZ2xGKM5zwgUn8fIkoSipNqNMsqAjCVKl3yNG0gLd6aWoByE4z8K+3RbMUe7dOMP5Tk2eHQ/zRksGSuw82TAOzCEppcGZ2A4vFqbl8PNbrNexVZL8k26vfoSQs+a7sf5kAo2uI1NTH6hoq5zYydz7QowBB2wO+Q7q5Gl+uJdYPq3TEphFleAyPUeO9sNo8jqjCqD2LB166TUfptojeSiaQPGrdzOui7e2m9V1deFxcpU/MZGqdgvnNLAlLERZXKJaYT+u0L1tb+u5L0f6MRH+YNVkH3eLuamkjv0k+1q7BZr/cAUocTU9OyzTcbNT4dXem993+tk4lQWwzj9sHbLZX7baDXbfchSaH21xl81mq9pk5ZDCGp92dfTrjVGwA8/Ss/0vVpZmhzGGY8bTqpVCqW6wc7gPYvOsLBtebGteL8XKcUKWorkUXUGyXhYmShkXxtAgDqx0Zw9uLxkN6cwbDVLpEfytfSNuZaxJuAVzxz6nibD95VZGWzvQjATrEpaZNWHliKZb27F3bo7RDUr38iQe+Et27F7uqozccGfuo6rgb6J2xybT6OmbnLnRoKOnSBlK6+sh0b6xA9D7MkGOfcrtJ+n8UvHgzHyyzEjlvB6c4YlZhBRpdrG1HQAwvZdLvQA+t2J1WQHLb3+0VfEny2bhpminuj+sgVtc2/n9L497Zp4XKNA2d5j7LziGn74w4kTqoUdhzorSKeyuESGjkUqwDFKm8NOq2Y8ECIgMUwGZgM1lx6lFfsVxxDHmaIzN8BkWiEjqkZQmjLIeSdOS4Q/g0dT+aHGDZZ07JuI8pdenSEA+hWOlDQgj6vvkdlml8CQeFBM3KttlCou7OXPvQ8xrnCMk1dIo0M7OHktujHXdQ49OvfJZGI0YfD556Gzo5pFfi4SaSpL1jjBzpm7XNcXzkt4cto87nQBME6aPI/if2FXFMbtC+F6xodfGfr0qJDtw7ssUnU50uXdX9rtUXHPKIAKRcl+EZUmy3pVI3TkVB8lK+OV80z5EuoN6mffMbt0A4PVvuoR8V8uNPHZ/PnRDebKlKonPOOc/XW7FZgsVhHeZftDp1hWXE/NPt9xtj1Z6sNpWPPYApkBQ3+OrpCkuQK8+xct5RZBiWJxM7Y2LsSHXd4/rEm7Eqf1ZoEvdN7KrePRcuk9pi1E41oMPrUjl6fRzmgRftgqOGUiDlcbH5J2ly/CaCFJcWzPUCdsvWVJ8ZXl/w86y1a6rDLvtj+MjOtZYe3z3vdr2+uDEjfLCbkSnxra0t2HLqPAM/U3a9tgBONTX1lU0O6VV7N4tgF3sId2aOyvhpgdr19pVsRhrudKsmD3YgkFBBopfK56+IRSJj7Q2xxk0CqTaL4oG8W/Avvxvlamsm33+Yl6cwS8fYnNRVPB07wuCGfs9IYU0hoixuexROC1Mt+nwlN9zxiVdi7Goyl4NshS3EX3K2PoUMaw0Kdsqe1yW23W/uy/HtU3iRYxyLHxkyqEYCO9BHJNBL3NgneUReY8dX/SyQA4cREWEmOWoh60+dqiiT6nxKlt2Wvyo3dfqViWpM0UqrW5vzYWItNCIvOpCofZ8JCvcsWGnZfH2Mz345C9mVa4iyK4myKpsowBiDDcMPZ23xQaeCKcR4TGjupO9vQ0+7W7fxaSuXVsm3/3lgLCFmMCDjij0o2vN6nokBHPmDPyKS4MPijGs6rrHeiJSePPUC+Ul3NmTFwFmlonpC1RRHVzY+NTR+t1KccHBPV8tLY2bTvOGoTrH24gBL5gEYVm2rWsiCqoeZKA33BnYq9zfZCmuCpjdu3pjoaYSbDngziB2n0Ha96vYwgQUWyjzapA6eYgvoJ3b2bBfuhFqTZ59ZApd1AzrJ0CBJPgDz+MWXbvFDwcMib5xNIJlQRWvPRmG9m3gteaCbXxYXcIkPku5v31kaKHANJnVvem20xFLAoxHMIKT4XZKcXDSwM4th3sahVP/sLMNSOz03tHDTvn8l0c9Ilh8Mjj65Evou/i97V9FDjlsuUOjj6k0Gqmq30ME9X7aZs58b5f1hozm3M9Z0YNVK7ymap+gaoGU9jY7XIOaPYObwMKxg39ly76ice9oS3C/b6vLejYgxRaa9bupzTjMeCvCobn8v6lDNoaJ5Mvsgnlwc2YnnPP6B/GRv3ZN/e8+sWPfjFdeV8weeQ5ZuaRY8KEpGoszLYr9Z6Zp+bvJ66UJCPR7lPrGlY3zUQLumjUPMHt+HDepYQIVf3ghN7rO+RWtrQXy1T6HFhu636kXiraxBaGMDndr+oGf7vlCipaZ6uLFYyZJ1+6gxtJBfG/x9b/2SQd/kqWx1Zni6iN/LRArj5JZe8T9NRmOf91jfLdNOpKqg5F92Xf+g+CpmI6Dl2SK37Lh4pp/CQ4OUJk7yg6o5v+Yy1R1745G1pZuiV1ohBULMQVsrl2YBPh1rcl1QH7WglLA6mDGwoQ3NetcQfrJ4MXGOpzrMOftHZupXJhduv3/KGFhewDs91vo5wCXd34EfQR9BH0EfQR9BH0EfQR9BH0EfQR9BH0EfQR9BH0EfQR9BH0E/f8CqUIX7zEC/VQTBhTPYc5716KYsaX/UehOq2KiepoYrbuL1P36FJLFjnShvR/xhOgqMO+ZWfBqeBd8DK7jS80BgC8g+vFVUblqXm0kczUxRxk56mZJkh8bn3+XDvyZroNhyFRi6WkBgz4/5tvOk8yxpBvEVFlhVfHz4E/siHmKu8KAAYcX7K8dMPxS2ZzJCGIyRC1bP5q2BEn8/hQS73AqYEoIKqUGT9EatXcoxJUmL0J/fLfylbA+9QhSa7I2zMOCn8xVb2PiqLMp0vYOXzg+UzW4ZefSYu3MOQLvJR8EALy6Iblfi4H45m0+ot94ADkh7U8ponD5YUXV61zJNbQoOGkVAJAlnJFsVROUSdv4iA4UH73wlNcPLjZAGVz9QWqpBaBcveQwLaekn4/UZvJey+AmLeaW06H8OaAFIQWoLMpxsAI83BH7x1pXGVZGW3iEXXuvQcHKx6oX4eFrXWes7VRHkBCHz2OrXz5R0bIUryLp+jevOdQGKk35ynfi8QNPDmq+Dx/VrnxVRctWTOON0zck3vgio4GP5cD5yH60YvpIXiYK6Dcvk1Oz5ncDqY9kbmwHSknbXFpap+yJ3NgtnROxns4MU6LiUXyhtJLrj+gcZaVX41j+HHADT/e4+4T27Zx/hj2AUZl/PZjRASZrp1abCY6XFUx76qRXrSBaTU0hq+0Th7a+tUoXq3pbtzKzpBTV66SgK5/bwzrpU1GQWrGP3L2DqGbvx2RAnFUBT0vOn6DDOqGklnZl2km3O+1u7cjO49I6QuQllsr4qk7yZX60DEk13BKWCahjhkd8dpxotq8JBRr/W+pEa2oN74UUNdScsYmMtgCEWduplxRr60xr/alr3x3Lwln4BGUiie3LP5JLfvNzSnpXHADjHYsX+2dJJY6YT74z/PBknW3iTbDlvLaMh+SDKI7rj4WXHzizp9UpkoXKHgsra37Rkn38zHz4pae3hM5055cPzIvy0zz4tHi+D6XeU0fBJ+LAh0kwwKsvzbbi89MwC/wxZ1bUrHP1KBTKyCMzzoZ9F4V+5AJNh5GsbQFZh0Bwq1usgf/SJ4GLBQ+IYYSqVN4a7y+D7MNTJ7oypmqxSRPvYePZilosZubNE6MAE4N6Mf5PTzlkOHlyh+J2ptYSQPBBMhq5e6H35JQ4r5J8RaZfCSvVxJP0BjOovwOK751JktuTA5Li1fD8XuLud61dbJrmZ4D4pc2AePNDGpAy/3Ah+m48VUdHKmO4zxfReX7cG85hvYYZXtA75v8wavi9rYaX74fwGBjl3ZZF14ve+ZRVktV3eaoHkfH+0Sr7nsXw13wVm8uhGAUiyMzVqxz9c3xU7qCKejeaoCRCdDfmSqpzmkOVSJsvMFN1QF6MUWj8A1XbQRMNekjanj4Y94twiVyZArNjURD9nrE+R83qUiFIiiQ3kw3MAIm1WSkgfFGfuonVfgbLzRkrbXLk8NM9X5oycZld/JBNhK/yiArZhOzjWgT1NWxq5ATEosGgkvwWeVrahMVh/WpjD1D/UrQB05ILAZ/jGqcHV3HIBJFcW/R40QvcaLDDsUD+LEWEW+TVbKgxawB8nv+INTVnA4iCE/JPGlM5/YT9D9lZ/Ja8tYJZ4wxkjzKpUozbeLGvX+Me2uy76htxE6o57QKqNZoXDTR6b1tarPn1ouegnhQzN6w8q0QGKtX22Ouz+8qaiPwBB57zbEdNQxXNMVoiu39wSfFXEsvmJAHWF8G1YfsqZj1Xlc7briU0HOjW9O9h6WyKR2jCUj7z4tu0ND69wM2eOuawtFhdNE3DvBsyngh9LssrR2hrm3ETcXqsPpff4UdDLFKFGUpKOQ5fob3Ua1o8s/z7fbauouCfh5JwqRVowlpX5k4Qk8zPk7R93VSQkHKfVup5bUjrcx51NwZf3NR+limdUFXKyD+ZMztq4IQpBJabGr3Nay63dPoEW+qLh/q2cVqiNuDfb+A1wcWS4JLVyiT56BlSDxz+IRMcbF09LDgy8qOS9TjeSKUloZqzxslDjLDeWBX8hVPLLcPcsx2bS4xUaCfBcFksRGde7PTnwleCnKc0uzqKWc9m0D9eDnQ6e+DZe+S+qfCk8VvCv1GW2WUkEIC/8Pc+ISToV50jyUe63o3SEqhjurb+hRwJ6W+cUXY2YfYRNrl9IObW2OICaCAXbfH9iiAuEZYI8KnPztuw5fvSNVBXCmc4zOahWM1KhXUdg/A2KBEORu87S4q9x4qzBTQ85+nFd2r7T8+BkHy1X2apyoG9awrRBxNJRyfgf2b7Hvll4GUb9n7EVzffDWzWWKMs26Mm9l6m2w+4iDssVf2xtDf7kQacun/nBsQe5Fty20Hs1UeHinvnDh86K4I4IlMwKP57uyhn7IWW+M7vrB372znNKFDpo0hwj0q/FWwosA/RuzYDb/NXGU3cnJ1pRfd30LSjk3P+kqGzmDsPv83mD6XzsTL4Qj0gJzDKLQ4GwjsjZdfcvJqJsxHxdoW8SpFQMhsQOBtxy5k74d2Y4LD9W2pfOAym3/F8F28Tr9zY/sut7tlAk9uKHf26ph/IVPfmuu5d4oxqSg6fUuuJ57gRaaXa1gfggpNEolhCVJb7cQU5zYulNr/hnsncyRdA20rjS0LCBGt4kXh/+4uZkwPgXG7J+rs8T8DFwUCLw1SPDf0EyKdeTLtqWZVIyMrviNk9KFTUB6siEsbn7MYIEyt84lDKncuZXakMtHODZXEYff4UpaZq6pdA/njl1ByHHSPO7bt+0xdPcdwKpaY5SSbJqucpui+PIjELr16DT6ty7ftvARvhaD0Dj9mMZN9YzOvvJvYR5H9mRukgeuacKd0BjNOeNnYCuf1AqLwdPwObTV4RJEmiyjaIPDNMtt0kWVZAR9yasbfGVzcJFj5gINerS36CkjxBZ0/066xL/7QwQx/9jzYyJqnySa9XMFwrjgvuxDD3cSR94vIw7N+vfPakA8gEfenRw4WI3c5KinmRIarn1yVvZQtv0l81mWo+tHL5HEgJbufPfqisw54lEgqxZtFu6AD4zOyq55qQDRTQ3ZfSTYCOKftCfkZXCHU3YACQeRw6bv8pefJFbEYX4Z6AwG5IhlFl19a5fkuqqbLD37Sjr9lbfMHVqjikT9yB4fL4610RNQJZOOG+IwsaMcH9s44e0UhcdG+e4tATkc4xszUw8m3RIJzvw/gHWSyYN4uCkyl5KbrVfNXtm3/a14yron+I5coKSFfPp3U0grF70z9zrlqAdZRtrEaYQXO/rIs5MjjzxA8zzhxd5gy9ifptjil9INio/G2BdtuWFKf1DZGIztx9RwpNJi47oNTc9TWV+7ReYgK1OaREOhCqUtHoYch7i92R1803h368wu1SBK6X5xivrgdq/oDFKMaULlG5T8Hz7XEbtlislNRilcbHLZKiadcryEDt+Mm3izzsAT9OqiRuwrG4QST5WVKfmyjjjLF8QKj4/HYkbZGdnXn82Dzqqf6s1tfhFMuGaIad0YAk3mKGaomSpIdRPEcRcogluQdtD2PX7m0mZaxFOrgGVUwZfES5Q5IOMpj5SBK8HYktcoP5l8RNJXkO5kA3FT0A++81knu8P1QMR4jyFjZaNwIzaI/dGfZEy5SQ8LKmuKSa1EjGVr6yZQDcCJ3KY+A0t7zzHnK56KUdH/YoNRAv00Qrjy1a3iK67BbMf/ShpqtVa5i+79xPf+ElrJGkMiKGzKArt0dv24Bf12imIHBtZjfGryjH8sftQaUVQ7zOv+NCGHb4xsbJYeWI/xnZ57EDbj2s01hxamfV28W9yN+gazW+f8MbN8wX/XprkoXRsVzGDXMkSK7iKuQH1ORWzPwRaYZw3YKxq2Y/tU68ByyfLUTagV+xMhsBSG0tXPIuBPwrUs8gNlVBFhkS9FIvGNjDXaRutVldjG8P7MWDidP03bYB5xt+uPGdwykfllOGw67FfR+9oZ8Wdx4OHHjEcjbu61HcdWRxs6vtfzfRdCyB0XGML63StyHBdF3is6b+Vg4Ipfh7cO5tB103+oU/JOilP7BIs5xVdCXv61JoXseiOWMf+kVocx2nnBxH+bNfGYufjUg+zp8VlscRBCBTlflAsOFbBq94fe/V2fdjKDBKEQ1WoK5q8vyp738/tl6exfIdLQCOWfGVC/6nnYGT8ojpeazb9eSo7fPDRk3TwmKJPTIXtNpDw7oamz4w60Z+mr3ZQYZX0QcVr4ONNXSkomLCWNh7UP7yPW1iHryeqDVM0G6LevvjwdqRq/L5UvkFq7yLwEwOLiSTw/p3s2uKZ+rBP/vOiWirFX0Ni5UYMR+CkWzyOPpG8bh0/ZMcTRlMXYZ4ZaUKUOV6P8V1KUbmvLOD2rCpE1+xzAAP/touI1a73uSaQqcQwlAEdFBtiLSOp+pJAwCSzA+DzASGD7RwIEO2NNGzW0rXS+iFr8O+6ZCTxexdMfo3x0iapsJRxP8MmqKfkJo290hjPzBZ8DWaXjuFzdIQQzuJhmklHoZ3adBMqfJi1awGVOr4oZTWdr60VeAFyK/Iv06MmchU8UH/OlW1PAnrksQ7xyiZnimPflWENIdIELwlAED6v10xnfLGRKxqfD3ZgS+N1GYYp23Wc/yNv+wItK9NHIlo4H0GAFxrzpM+2gS+JvDB8CTH8OgMyh5ZEH+nScWzo2aCBF1LZ8PrYSv9fcxkIXvil/lbeENF4O23DRy0YTl7b1tyc3/KcgDgWfzDKinRMIC5ICehZWyvOVCnDFgBNqmfA1ahNgbpCxG226bk3+n4wBzJ0yKQuqrqnCIr53UdMDIv5U7Zpy6mw6VQuntCf8C39JWMOtULS5C3HpQ9MQnyhh8H+e6K/ZmngWYEPwk03ORDssXBMV1TpnOeTnWvtTKMC5eYztsuYFu33DVbj1GhRnegoW3O4MNkZ9uj8GPnjscErVw40gOCq/73Q7+/Eg40hqIWPsHffylxPUfHaMA0UP/1DX6eZDkk+d/f4F9lTxaBlaiFozsAgGyq/DrwGKNxsoau1UovLQ7dinha3m5WV7/KoBA7j083TaSGLczN2ngvMLQuyy86SofZv632H3dtDmxdmH/066BDhAOxl/4LUEsDBBQAAgAIANlwNk4in466TQAAAGsAAAAbAAAAdW5pdmVyc2FsL3VuaXZlcnNhbC5wbmcueG1ss7GvyM1RKEstKs7Mz7NVMtQzULK34+WyKShKLctMLVeoAIoBBSFASaHSVsnECMEtz0wpyQCqMDCxQAhmpGamZ5TYKplbmMEF9YFmAgBQSwECAAAUAAIACADLSJlNNmFYAkcDAADhCQAAFAAAAAAAAAABAAAAAAAAAAAAdW5pdmVyc2FsL3BsYXllci54bWxQSwECAAAUAAIACADYcDZO+FgZj70GAAA0GgAAHQAAAAAAAAABAAAAAAB5AwAAdW5pdmVyc2FsL2NvbW1vbl9tZXNzYWdlcy5sbmdQSwECAAAUAAIACADYcDZOc2py5qUAAACCAQAALgAAAAAAAAABAAAAAABxCgAAdW5pdmVyc2FsL3BsYXliYWNrX2FuZF9uYXZpZ2F0aW9uX3NldHRpbmdzLnhtbFBLAQIAABQAAgAIANhwNk7zjsozygUAAMkcAAAnAAAAAAAAAAEAAAAAAGILAAB1bml2ZXJzYWwvZmxhc2hfcHVibGlzaGluZ19zZXR0aW5ncy54bWxQSwECAAAUAAIACADYcDZOeMv84n4DAACdDAAAIQAAAAAAAAABAAAAAABxEQAAdW5pdmVyc2FsL2ZsYXNoX3NraW5fc2V0dGluZ3MueG1sUEsBAgAAFAACAAgA2HA2Tks1dk3GBQAAUxwAACYAAAAAAAAAAQAAAAAALhUAAHVuaXZlcnNhbC9odG1sX3B1Ymxpc2hpbmdfc2V0dGluZ3MueG1sUEsBAgAAFAACAAgA2HA2Tnd6KenHAQAAegYAAB8AAAAAAAAAAQAAAAAAOBsAAHVuaXZlcnNhbC9odG1sX3NraW5fc2V0dGluZ3MuanNQSwECAAAUAAIACADYcDZOYWXKr3wAAAB+AAAAHAAAAAAAAAABAAAAAAA8HQAAdW5pdmVyc2FsL2xvY2FsX3NldHRpbmdzLnhtbFBLAQIAABQAAgAIANlwNk6+I3hd4hoAACMxAAAXAAAAAAAAAAAAAAAAAPIdAAB1bml2ZXJzYWwvdW5pdmVyc2FsLnBuZ1BLAQIAABQAAgAIANlwNk4in466TQAAAGsAAAAbAAAAAAAAAAEAAAAAAAk5AAB1bml2ZXJzYWwvdW5pdmVyc2FsLnBuZy54bWxQSwUGAAAAAAoACgAGAwAAjzkAAAAA"/>
  <p:tag name="ISPRING_ULTRA_SCORM_COURCE_TITLE" val="SalesWorks_4_MRD_Aktivnosti_Orgstruktura"/>
  <p:tag name="ISPRING_ULTRA_SCORM_COURSE_ID" val="SalesWorks_4_MRD"/>
  <p:tag name="ISPRING_OUTPUT_FOLDER" val="[[&quot;8t\u001C\uFFFD{4DB53AD5-018F-433B-84C0-32C7813BC3FD}&quot;,&quot;C:\\Users\\egrushikhina\\Desktop\\программа SalesWorks ИТОГ\\МРД&quot;]]"/>
  <p:tag name="ISPRING_PRESENTATION_TITLE" val="SalesWorks_4_MRD_Aktivnosti_Orgstruktura"/>
  <p:tag name="ISPRING_ULTRA_SCORM_LESSON_TITLE" val="SalesWorks_МРД_4_Оргструктура_Торговые точки"/>
  <p:tag name="ISPRING_SCORM_MAX_SCORE" val="30.000000"/>
  <p:tag name="ISPRING_SCORM_PASSING_SCORE" val="3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HAS_SCREEN_REC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HAS_SCREEN_REC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HAS_SCREEN_REC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HAS_SCREEN_REC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HAS_SCREEN_REC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HAS_SCREEN_REC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HAS_SCREEN_REC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HAS_SCREEN_REC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HAS_SCREEN_REC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HAS_SCREEN_REC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HAS_SCREEN_REC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12468</TotalTime>
  <Words>997</Words>
  <Application>Microsoft Office PowerPoint</Application>
  <PresentationFormat>Широкоэкранный</PresentationFormat>
  <Paragraphs>94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SalesWorks_4_MRD_Aktivnosti_Orgstruktura</dc:title>
  <dc:creator>Grushikhina Elena</dc:creator>
  <cp:lastModifiedBy>Grushikhina Elena</cp:lastModifiedBy>
  <cp:revision>359</cp:revision>
  <dcterms:created xsi:type="dcterms:W3CDTF">2018-09-07T08:17:59Z</dcterms:created>
  <dcterms:modified xsi:type="dcterms:W3CDTF">2019-01-29T07:00:37Z</dcterms:modified>
</cp:coreProperties>
</file>